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550" r:id="rId2"/>
  </p:sldMasterIdLst>
  <p:notesMasterIdLst>
    <p:notesMasterId r:id="rId70"/>
  </p:notesMasterIdLst>
  <p:sldIdLst>
    <p:sldId id="563" r:id="rId3"/>
    <p:sldId id="555" r:id="rId4"/>
    <p:sldId id="556" r:id="rId5"/>
    <p:sldId id="640" r:id="rId6"/>
    <p:sldId id="566" r:id="rId7"/>
    <p:sldId id="565" r:id="rId8"/>
    <p:sldId id="568" r:id="rId9"/>
    <p:sldId id="575" r:id="rId10"/>
    <p:sldId id="576" r:id="rId11"/>
    <p:sldId id="569" r:id="rId12"/>
    <p:sldId id="573" r:id="rId13"/>
    <p:sldId id="574" r:id="rId14"/>
    <p:sldId id="577" r:id="rId15"/>
    <p:sldId id="582" r:id="rId16"/>
    <p:sldId id="583" r:id="rId17"/>
    <p:sldId id="585" r:id="rId18"/>
    <p:sldId id="586" r:id="rId19"/>
    <p:sldId id="587" r:id="rId20"/>
    <p:sldId id="633" r:id="rId21"/>
    <p:sldId id="590" r:id="rId22"/>
    <p:sldId id="579" r:id="rId23"/>
    <p:sldId id="605" r:id="rId24"/>
    <p:sldId id="580" r:id="rId25"/>
    <p:sldId id="584" r:id="rId26"/>
    <p:sldId id="571" r:id="rId27"/>
    <p:sldId id="578" r:id="rId28"/>
    <p:sldId id="593" r:id="rId29"/>
    <p:sldId id="594" r:id="rId30"/>
    <p:sldId id="625" r:id="rId31"/>
    <p:sldId id="596" r:id="rId32"/>
    <p:sldId id="606" r:id="rId33"/>
    <p:sldId id="597" r:id="rId34"/>
    <p:sldId id="598" r:id="rId35"/>
    <p:sldId id="599" r:id="rId36"/>
    <p:sldId id="600" r:id="rId37"/>
    <p:sldId id="601" r:id="rId38"/>
    <p:sldId id="602" r:id="rId39"/>
    <p:sldId id="609" r:id="rId40"/>
    <p:sldId id="627" r:id="rId41"/>
    <p:sldId id="608" r:id="rId42"/>
    <p:sldId id="628" r:id="rId43"/>
    <p:sldId id="629" r:id="rId44"/>
    <p:sldId id="626" r:id="rId45"/>
    <p:sldId id="632" r:id="rId46"/>
    <p:sldId id="631" r:id="rId47"/>
    <p:sldId id="619" r:id="rId48"/>
    <p:sldId id="612" r:id="rId49"/>
    <p:sldId id="614" r:id="rId50"/>
    <p:sldId id="616" r:id="rId51"/>
    <p:sldId id="657" r:id="rId52"/>
    <p:sldId id="658" r:id="rId53"/>
    <p:sldId id="659" r:id="rId54"/>
    <p:sldId id="660" r:id="rId55"/>
    <p:sldId id="661" r:id="rId56"/>
    <p:sldId id="667" r:id="rId57"/>
    <p:sldId id="664" r:id="rId58"/>
    <p:sldId id="665" r:id="rId59"/>
    <p:sldId id="666" r:id="rId60"/>
    <p:sldId id="655" r:id="rId61"/>
    <p:sldId id="656" r:id="rId62"/>
    <p:sldId id="662" r:id="rId63"/>
    <p:sldId id="668" r:id="rId64"/>
    <p:sldId id="669" r:id="rId65"/>
    <p:sldId id="670" r:id="rId66"/>
    <p:sldId id="671" r:id="rId67"/>
    <p:sldId id="641" r:id="rId68"/>
    <p:sldId id="564" r:id="rId69"/>
  </p:sldIdLst>
  <p:sldSz cx="9144000" cy="6858000" type="screen4x3"/>
  <p:notesSz cx="7010400" cy="9296400"/>
  <p:defaultTextStyle>
    <a:defPPr>
      <a:defRPr lang="es-E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43A5BFAA-E7D8-4FF2-9F3B-804F0BA14029}">
          <p14:sldIdLst>
            <p14:sldId id="563"/>
            <p14:sldId id="555"/>
            <p14:sldId id="556"/>
            <p14:sldId id="640"/>
          </p14:sldIdLst>
        </p14:section>
        <p14:section name="Sección sin título" id="{FE4A96F9-29EC-4A6D-927A-DE679AE78330}">
          <p14:sldIdLst>
            <p14:sldId id="566"/>
            <p14:sldId id="565"/>
          </p14:sldIdLst>
        </p14:section>
        <p14:section name="Sección sin título" id="{310786FC-D5E1-4101-B25C-9E2BE249B4DA}">
          <p14:sldIdLst>
            <p14:sldId id="568"/>
            <p14:sldId id="575"/>
            <p14:sldId id="576"/>
            <p14:sldId id="569"/>
            <p14:sldId id="573"/>
            <p14:sldId id="574"/>
          </p14:sldIdLst>
        </p14:section>
        <p14:section name="Sección sin título" id="{0DC07D0D-DBA9-4712-830C-64DA347E7C3D}">
          <p14:sldIdLst>
            <p14:sldId id="577"/>
            <p14:sldId id="582"/>
            <p14:sldId id="583"/>
            <p14:sldId id="585"/>
            <p14:sldId id="586"/>
            <p14:sldId id="587"/>
            <p14:sldId id="633"/>
            <p14:sldId id="590"/>
          </p14:sldIdLst>
        </p14:section>
        <p14:section name="Sección sin título" id="{CC11D84A-31E5-447D-85E9-A49B685A5E94}">
          <p14:sldIdLst>
            <p14:sldId id="579"/>
            <p14:sldId id="605"/>
            <p14:sldId id="580"/>
            <p14:sldId id="584"/>
            <p14:sldId id="571"/>
            <p14:sldId id="578"/>
            <p14:sldId id="593"/>
            <p14:sldId id="594"/>
            <p14:sldId id="625"/>
          </p14:sldIdLst>
        </p14:section>
        <p14:section name="Sección sin título" id="{A92ED1E5-C464-4DC1-9D47-F61A7036E423}">
          <p14:sldIdLst>
            <p14:sldId id="596"/>
            <p14:sldId id="606"/>
            <p14:sldId id="597"/>
            <p14:sldId id="598"/>
            <p14:sldId id="599"/>
            <p14:sldId id="600"/>
            <p14:sldId id="601"/>
            <p14:sldId id="602"/>
            <p14:sldId id="609"/>
          </p14:sldIdLst>
        </p14:section>
        <p14:section name="Sección sin título" id="{5DEE5677-C816-47ED-A70B-4C9F522453B6}">
          <p14:sldIdLst>
            <p14:sldId id="627"/>
            <p14:sldId id="608"/>
            <p14:sldId id="628"/>
            <p14:sldId id="629"/>
            <p14:sldId id="626"/>
            <p14:sldId id="632"/>
            <p14:sldId id="631"/>
            <p14:sldId id="619"/>
          </p14:sldIdLst>
        </p14:section>
        <p14:section name="Sección sin título" id="{EEA1347A-AB34-4A8A-A73C-C3013F536DA6}">
          <p14:sldIdLst>
            <p14:sldId id="612"/>
            <p14:sldId id="614"/>
            <p14:sldId id="616"/>
          </p14:sldIdLst>
        </p14:section>
        <p14:section name="Sección sin título" id="{01557CEB-B0ED-40F5-AEF3-0FB2D949D38E}">
          <p14:sldIdLst>
            <p14:sldId id="657"/>
            <p14:sldId id="658"/>
            <p14:sldId id="659"/>
            <p14:sldId id="660"/>
            <p14:sldId id="661"/>
          </p14:sldIdLst>
        </p14:section>
        <p14:section name="Sección sin título" id="{0084C69C-1510-4ECB-B77D-0159EEB18427}">
          <p14:sldIdLst>
            <p14:sldId id="667"/>
            <p14:sldId id="664"/>
            <p14:sldId id="665"/>
            <p14:sldId id="666"/>
          </p14:sldIdLst>
        </p14:section>
        <p14:section name="Sección sin título" id="{2CCF6667-8F46-4745-9170-41247AF4E7B0}">
          <p14:sldIdLst>
            <p14:sldId id="655"/>
            <p14:sldId id="656"/>
            <p14:sldId id="662"/>
            <p14:sldId id="668"/>
            <p14:sldId id="669"/>
            <p14:sldId id="670"/>
            <p14:sldId id="671"/>
          </p14:sldIdLst>
        </p14:section>
        <p14:section name="Sección sin título" id="{75815C52-D861-4F38-89B8-AF2A1E4C7D1C}">
          <p14:sldIdLst>
            <p14:sldId id="641"/>
            <p14:sldId id="5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272D"/>
    <a:srgbClr val="AF2626"/>
    <a:srgbClr val="BC2A0A"/>
    <a:srgbClr val="BA1C10"/>
    <a:srgbClr val="AF272F"/>
    <a:srgbClr val="BD2B0B"/>
    <a:srgbClr val="FFFF99"/>
    <a:srgbClr val="4E6BBE"/>
    <a:srgbClr val="544F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Estilo claro 2 - Énfasis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Estilo claro 2 - Énfasis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Estilo medio 4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09" autoAdjust="0"/>
    <p:restoredTop sz="84390" autoAdjust="0"/>
  </p:normalViewPr>
  <p:slideViewPr>
    <p:cSldViewPr snapToGrid="0" snapToObjects="1" showGuides="1">
      <p:cViewPr>
        <p:scale>
          <a:sx n="39" d="100"/>
          <a:sy n="39" d="100"/>
        </p:scale>
        <p:origin x="3408" y="12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79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" Type="http://schemas.openxmlformats.org/officeDocument/2006/relationships/slide" Target="slides/slide5.xml"/><Relationship Id="rId71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explosion val="5"/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75D4-470D-8BB6-6DC140872D2D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3-75D4-470D-8BB6-6DC140872D2D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5-75D4-470D-8BB6-6DC140872D2D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7-75D4-470D-8BB6-6DC140872D2D}"/>
              </c:ext>
            </c:extLst>
          </c:dPt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9-75D4-470D-8BB6-6DC140872D2D}"/>
              </c:ext>
            </c:extLst>
          </c:dPt>
          <c:cat>
            <c:strRef>
              <c:f>Sheet1!$A$2:$A$6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75D4-470D-8BB6-6DC140872D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spPr>
    <a:effectLst/>
  </c:spPr>
  <c:txPr>
    <a:bodyPr/>
    <a:lstStyle/>
    <a:p>
      <a:pPr>
        <a:defRPr sz="1800"/>
      </a:pPr>
      <a:endParaRPr lang="es-CO"/>
    </a:p>
  </c:txPr>
  <c:externalData r:id="rId2">
    <c:autoUpdate val="0"/>
  </c:externalData>
  <c:userShapes r:id="rId3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0.57094</cdr:x>
      <cdr:y>0.50193</cdr:y>
    </cdr:from>
    <cdr:to>
      <cdr:x>0.86024</cdr:x>
      <cdr:y>0.61955</cdr:y>
    </cdr:to>
    <cdr:sp macro="" textlink="">
      <cdr:nvSpPr>
        <cdr:cNvPr id="3" name="Text Box 3"/>
        <cdr:cNvSpPr txBox="1">
          <a:spLocks xmlns:a="http://schemas.openxmlformats.org/drawingml/2006/main" noChangeArrowheads="1"/>
        </cdr:cNvSpPr>
      </cdr:nvSpPr>
      <cdr:spPr bwMode="auto">
        <a:xfrm xmlns:a="http://schemas.openxmlformats.org/drawingml/2006/main">
          <a:off x="2699874" y="1860703"/>
          <a:ext cx="1368049" cy="436017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12700">
          <a:noFill/>
          <a:miter lim="800000"/>
          <a:headEnd type="none" w="sm" len="sm"/>
          <a:tailEnd type="none" w="sm" len="sm"/>
        </a:ln>
      </cdr:spPr>
      <cdr:txBody>
        <a:bodyPr xmlns:a="http://schemas.openxmlformats.org/drawingml/2006/main" wrap="square" lIns="63500" tIns="63500" rIns="63500" bIns="6350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GB" sz="2000" b="1" dirty="0" err="1">
              <a:solidFill>
                <a:srgbClr val="404040"/>
              </a:solidFill>
              <a:latin typeface="Arial"/>
              <a:cs typeface="Arial"/>
            </a:rPr>
            <a:t>Velocidad</a:t>
          </a:r>
          <a:endParaRPr lang="en-GB" sz="2000" b="1" dirty="0">
            <a:solidFill>
              <a:srgbClr val="404040"/>
            </a:solidFill>
            <a:latin typeface="Arial"/>
            <a:cs typeface="Arial"/>
          </a:endParaRPr>
        </a:p>
      </cdr:txBody>
    </cdr:sp>
  </cdr:relSizeAnchor>
  <cdr:relSizeAnchor xmlns:cdr="http://schemas.openxmlformats.org/drawingml/2006/chartDrawing">
    <cdr:from>
      <cdr:x>0.46375</cdr:x>
      <cdr:y>0.20269</cdr:y>
    </cdr:from>
    <cdr:to>
      <cdr:x>0.78411</cdr:x>
      <cdr:y>0.32031</cdr:y>
    </cdr:to>
    <cdr:sp macro="" textlink="">
      <cdr:nvSpPr>
        <cdr:cNvPr id="2" name="Text Box 3"/>
        <cdr:cNvSpPr txBox="1">
          <a:spLocks xmlns:a="http://schemas.openxmlformats.org/drawingml/2006/main" noChangeArrowheads="1"/>
        </cdr:cNvSpPr>
      </cdr:nvSpPr>
      <cdr:spPr bwMode="auto">
        <a:xfrm xmlns:a="http://schemas.openxmlformats.org/drawingml/2006/main">
          <a:off x="2192992" y="751391"/>
          <a:ext cx="1514925" cy="436017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12700">
          <a:noFill/>
          <a:miter lim="800000"/>
          <a:headEnd type="none" w="sm" len="sm"/>
          <a:tailEnd type="none" w="sm" len="sm"/>
        </a:ln>
      </cdr:spPr>
      <cdr:txBody>
        <a:bodyPr xmlns:a="http://schemas.openxmlformats.org/drawingml/2006/main" wrap="square" lIns="63500" tIns="63500" rIns="63500" bIns="6350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GB" sz="2000" b="1" dirty="0" err="1">
              <a:solidFill>
                <a:srgbClr val="404040"/>
              </a:solidFill>
              <a:latin typeface="Arial"/>
              <a:cs typeface="Arial"/>
            </a:rPr>
            <a:t>Volumen</a:t>
          </a:r>
          <a:endParaRPr lang="en-GB" sz="2000" b="1" dirty="0">
            <a:solidFill>
              <a:srgbClr val="404040"/>
            </a:solidFill>
            <a:latin typeface="Arial"/>
            <a:cs typeface="Arial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9BCC60A-CD2D-4A8C-AAB7-B597E340054D}" type="datetimeFigureOut">
              <a:rPr lang="es-ES"/>
              <a:pPr>
                <a:defRPr/>
              </a:pPr>
              <a:t>22/11/2016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noProof="0"/>
              <a:t>Haga clic para modificar el estilo de texto del patrón</a:t>
            </a:r>
          </a:p>
          <a:p>
            <a:pPr lvl="1"/>
            <a:r>
              <a:rPr lang="es-ES_tradnl" noProof="0"/>
              <a:t>Segundo nivel</a:t>
            </a:r>
          </a:p>
          <a:p>
            <a:pPr lvl="2"/>
            <a:r>
              <a:rPr lang="es-ES_tradnl" noProof="0"/>
              <a:t>Tercer nivel</a:t>
            </a:r>
          </a:p>
          <a:p>
            <a:pPr lvl="3"/>
            <a:r>
              <a:rPr lang="es-ES_tradnl" noProof="0"/>
              <a:t>Cuarto nivel</a:t>
            </a:r>
          </a:p>
          <a:p>
            <a:pPr lvl="4"/>
            <a:r>
              <a:rPr lang="es-ES_tradnl" noProof="0"/>
              <a:t>Quinto nivel</a:t>
            </a:r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C0CCF43-E2EF-4842-BDC5-9D16BAB3956A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40520699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Tipo de Rol</a:t>
            </a:r>
          </a:p>
          <a:p>
            <a:r>
              <a:rPr lang="es-CO" dirty="0"/>
              <a:t>  - Negocios</a:t>
            </a:r>
          </a:p>
          <a:p>
            <a:r>
              <a:rPr lang="es-CO" dirty="0"/>
              <a:t>  - Analista </a:t>
            </a:r>
          </a:p>
          <a:p>
            <a:r>
              <a:rPr lang="es-CO" dirty="0"/>
              <a:t>  - Ingeniero / Técnico</a:t>
            </a:r>
          </a:p>
          <a:p>
            <a:r>
              <a:rPr lang="es-CO" dirty="0"/>
              <a:t>  - Otro</a:t>
            </a:r>
          </a:p>
          <a:p>
            <a:endParaRPr lang="es-CO" dirty="0"/>
          </a:p>
          <a:p>
            <a:r>
              <a:rPr lang="es-CO" dirty="0"/>
              <a:t>Tipo de Aplicaciones</a:t>
            </a:r>
          </a:p>
          <a:p>
            <a:r>
              <a:rPr lang="es-CO" dirty="0"/>
              <a:t>  - Consumo de datos de la web</a:t>
            </a:r>
          </a:p>
          <a:p>
            <a:r>
              <a:rPr lang="es-CO" dirty="0"/>
              <a:t>  - Consumo de datos de dispositivos / sensores</a:t>
            </a:r>
          </a:p>
          <a:p>
            <a:r>
              <a:rPr lang="es-CO" dirty="0"/>
              <a:t>  - Datos médicos / de salud</a:t>
            </a:r>
          </a:p>
          <a:p>
            <a:r>
              <a:rPr lang="es-CO" dirty="0"/>
              <a:t>  - Datos ambientales / científicos</a:t>
            </a:r>
          </a:p>
          <a:p>
            <a:r>
              <a:rPr lang="es-CO" dirty="0"/>
              <a:t>  - Otro</a:t>
            </a:r>
          </a:p>
          <a:p>
            <a:endParaRPr lang="es-CO" dirty="0"/>
          </a:p>
          <a:p>
            <a:r>
              <a:rPr lang="es-CO" dirty="0"/>
              <a:t>Donde podríamos tener un mayor impacto</a:t>
            </a:r>
          </a:p>
          <a:p>
            <a:r>
              <a:rPr lang="es-CO" dirty="0"/>
              <a:t>  - Ciudad / Gobierno / Desarrollo</a:t>
            </a:r>
          </a:p>
          <a:p>
            <a:r>
              <a:rPr lang="es-CO" dirty="0"/>
              <a:t>  - Mercadeo</a:t>
            </a:r>
          </a:p>
          <a:p>
            <a:r>
              <a:rPr lang="es-CO" dirty="0"/>
              <a:t>  - Salud</a:t>
            </a:r>
          </a:p>
          <a:p>
            <a:r>
              <a:rPr lang="es-CO" dirty="0"/>
              <a:t>  - Seguridad</a:t>
            </a:r>
          </a:p>
          <a:p>
            <a:r>
              <a:rPr lang="es-CO" dirty="0"/>
              <a:t>  - Otro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0CCF43-E2EF-4842-BDC5-9D16BAB3956A}" type="slidenum">
              <a:rPr lang="es-ES" altLang="es-ES" smtClean="0"/>
              <a:pPr>
                <a:defRPr/>
              </a:pPr>
              <a:t>3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5998297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0CCF43-E2EF-4842-BDC5-9D16BAB3956A}" type="slidenum">
              <a:rPr lang="es-ES" altLang="es-ES" smtClean="0"/>
              <a:pPr>
                <a:defRPr/>
              </a:pPr>
              <a:t>15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7287175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0CCF43-E2EF-4842-BDC5-9D16BAB3956A}" type="slidenum">
              <a:rPr lang="es-ES" altLang="es-ES" smtClean="0"/>
              <a:pPr>
                <a:defRPr/>
              </a:pPr>
              <a:t>16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785535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0CCF43-E2EF-4842-BDC5-9D16BAB3956A}" type="slidenum">
              <a:rPr lang="es-ES" altLang="es-ES" smtClean="0"/>
              <a:pPr>
                <a:defRPr/>
              </a:pPr>
              <a:t>17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9745503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0CCF43-E2EF-4842-BDC5-9D16BAB3956A}" type="slidenum">
              <a:rPr lang="es-ES" altLang="es-ES" smtClean="0"/>
              <a:pPr>
                <a:defRPr/>
              </a:pPr>
              <a:t>18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041360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0CCF43-E2EF-4842-BDC5-9D16BAB3956A}" type="slidenum">
              <a:rPr lang="es-ES" altLang="es-ES" smtClean="0"/>
              <a:pPr>
                <a:defRPr/>
              </a:pPr>
              <a:t>19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4922700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0CCF43-E2EF-4842-BDC5-9D16BAB3956A}" type="slidenum">
              <a:rPr lang="es-ES" altLang="es-ES" smtClean="0"/>
              <a:pPr>
                <a:defRPr/>
              </a:pPr>
              <a:t>20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3575520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0CCF43-E2EF-4842-BDC5-9D16BAB3956A}" type="slidenum">
              <a:rPr lang="es-ES" altLang="es-ES" smtClean="0"/>
              <a:pPr>
                <a:defRPr/>
              </a:pPr>
              <a:t>21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3096169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0CCF43-E2EF-4842-BDC5-9D16BAB3956A}" type="slidenum">
              <a:rPr lang="es-ES" altLang="es-ES" smtClean="0"/>
              <a:pPr>
                <a:defRPr/>
              </a:pPr>
              <a:t>22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9676841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0CCF43-E2EF-4842-BDC5-9D16BAB3956A}" type="slidenum">
              <a:rPr lang="es-ES" altLang="es-ES" smtClean="0"/>
              <a:pPr>
                <a:defRPr/>
              </a:pPr>
              <a:t>23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1458414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propuso</a:t>
            </a:r>
            <a:r>
              <a:rPr lang="en-GB" sz="1200" b="0" i="0" kern="1200" baseline="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 el </a:t>
            </a:r>
            <a:r>
              <a:rPr lang="en-GB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término</a:t>
            </a:r>
            <a:r>
              <a:rPr lang="en-GB" sz="1200" b="0" i="0" kern="1200" baseline="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"business intelligence" 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- Un</a:t>
            </a:r>
            <a:r>
              <a:rPr lang="en-GB" sz="1200" b="0" i="0" kern="1200" baseline="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GB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término</a:t>
            </a:r>
            <a:r>
              <a:rPr lang="en-GB" sz="1200" b="0" i="0" kern="1200" baseline="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 para describer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"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conceptos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 y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métodos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 para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mejorar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 la</a:t>
            </a:r>
            <a:r>
              <a:rPr lang="en-GB" sz="1200" b="0" i="0" kern="1200" baseline="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GB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toma</a:t>
            </a:r>
            <a:r>
              <a:rPr lang="en-GB" sz="1200" b="0" i="0" kern="1200" baseline="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 de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decisiones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 de</a:t>
            </a:r>
            <a:r>
              <a:rPr lang="en-GB" sz="1200" b="0" i="0" kern="1200" baseline="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GB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negocios</a:t>
            </a:r>
            <a:r>
              <a:rPr lang="en-GB" sz="1200" b="0" i="0" kern="1200" baseline="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GB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mediante</a:t>
            </a:r>
            <a:r>
              <a:rPr lang="en-GB" sz="1200" b="0" i="0" kern="1200" baseline="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 el </a:t>
            </a:r>
            <a:r>
              <a:rPr lang="en-GB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uso</a:t>
            </a:r>
            <a:r>
              <a:rPr lang="en-GB" sz="1200" b="0" i="0" kern="1200" baseline="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 de </a:t>
            </a:r>
            <a:r>
              <a:rPr lang="en-GB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sistemas</a:t>
            </a:r>
            <a:r>
              <a:rPr lang="en-GB" sz="1200" b="0" i="0" kern="1200" baseline="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 de </a:t>
            </a:r>
            <a:r>
              <a:rPr lang="en-GB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soporte</a:t>
            </a:r>
            <a:r>
              <a:rPr lang="en-GB" sz="1200" b="0" i="0" kern="1200" baseline="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GB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basados</a:t>
            </a:r>
            <a:r>
              <a:rPr lang="en-GB" sz="1200" b="0" i="0" kern="1200" baseline="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GB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en</a:t>
            </a:r>
            <a:r>
              <a:rPr lang="en-GB" sz="1200" b="0" i="0" kern="1200" baseline="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 </a:t>
            </a:r>
            <a:r>
              <a:rPr lang="en-GB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hechos</a:t>
            </a:r>
            <a:r>
              <a:rPr lang="en-GB" sz="1200" b="0" i="0" kern="1200" baseline="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 / </a:t>
            </a:r>
            <a:r>
              <a:rPr lang="en-GB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evidencias</a:t>
            </a:r>
            <a:r>
              <a:rPr lang="en-GB" sz="1200" b="0" i="0" kern="1200" baseline="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”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0CCF43-E2EF-4842-BDC5-9D16BAB3956A}" type="slidenum">
              <a:rPr lang="es-ES" altLang="es-ES" smtClean="0"/>
              <a:pPr>
                <a:defRPr/>
              </a:pPr>
              <a:t>24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933920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0CCF43-E2EF-4842-BDC5-9D16BAB3956A}" type="slidenum">
              <a:rPr lang="es-ES" altLang="es-ES" smtClean="0"/>
              <a:pPr>
                <a:defRPr/>
              </a:pPr>
              <a:t>7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42305648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0CCF43-E2EF-4842-BDC5-9D16BAB3956A}" type="slidenum">
              <a:rPr lang="es-ES" altLang="es-ES" smtClean="0"/>
              <a:pPr>
                <a:defRPr/>
              </a:pPr>
              <a:t>25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6986068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0CCF43-E2EF-4842-BDC5-9D16BAB3956A}" type="slidenum">
              <a:rPr lang="es-ES" altLang="es-ES" smtClean="0"/>
              <a:pPr>
                <a:defRPr/>
              </a:pPr>
              <a:t>26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2591262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0CCF43-E2EF-4842-BDC5-9D16BAB3956A}" type="slidenum">
              <a:rPr lang="es-ES" altLang="es-ES" smtClean="0"/>
              <a:pPr>
                <a:defRPr/>
              </a:pPr>
              <a:t>27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8365952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0CCF43-E2EF-4842-BDC5-9D16BAB3956A}" type="slidenum">
              <a:rPr lang="es-ES" altLang="es-ES" smtClean="0"/>
              <a:pPr>
                <a:defRPr/>
              </a:pPr>
              <a:t>28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8378747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0CCF43-E2EF-4842-BDC5-9D16BAB3956A}" type="slidenum">
              <a:rPr lang="es-ES" altLang="es-ES" smtClean="0"/>
              <a:pPr>
                <a:defRPr/>
              </a:pPr>
              <a:t>29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8390564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0CCF43-E2EF-4842-BDC5-9D16BAB3956A}" type="slidenum">
              <a:rPr lang="es-ES" altLang="es-ES" smtClean="0"/>
              <a:pPr>
                <a:defRPr/>
              </a:pPr>
              <a:t>30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5993393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0CCF43-E2EF-4842-BDC5-9D16BAB3956A}" type="slidenum">
              <a:rPr lang="es-ES" altLang="es-ES" smtClean="0"/>
              <a:pPr>
                <a:defRPr/>
              </a:pPr>
              <a:t>31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2912587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0CCF43-E2EF-4842-BDC5-9D16BAB3956A}" type="slidenum">
              <a:rPr lang="es-ES" altLang="es-ES" smtClean="0"/>
              <a:pPr>
                <a:defRPr/>
              </a:pPr>
              <a:t>32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3825153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0CCF43-E2EF-4842-BDC5-9D16BAB3956A}" type="slidenum">
              <a:rPr lang="es-ES" altLang="es-ES" smtClean="0"/>
              <a:pPr>
                <a:defRPr/>
              </a:pPr>
              <a:t>33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6117235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0CCF43-E2EF-4842-BDC5-9D16BAB3956A}" type="slidenum">
              <a:rPr lang="es-ES" altLang="es-ES" smtClean="0"/>
              <a:pPr>
                <a:defRPr/>
              </a:pPr>
              <a:t>34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4279363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0CCF43-E2EF-4842-BDC5-9D16BAB3956A}" type="slidenum">
              <a:rPr lang="es-ES" altLang="es-ES" smtClean="0"/>
              <a:pPr>
                <a:defRPr/>
              </a:pPr>
              <a:t>8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5948947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0CCF43-E2EF-4842-BDC5-9D16BAB3956A}" type="slidenum">
              <a:rPr lang="es-ES" altLang="es-ES" smtClean="0"/>
              <a:pPr>
                <a:defRPr/>
              </a:pPr>
              <a:t>35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40402500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0CCF43-E2EF-4842-BDC5-9D16BAB3956A}" type="slidenum">
              <a:rPr lang="es-ES" altLang="es-ES" smtClean="0"/>
              <a:pPr>
                <a:defRPr/>
              </a:pPr>
              <a:t>36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4545025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0CCF43-E2EF-4842-BDC5-9D16BAB3956A}" type="slidenum">
              <a:rPr lang="es-ES" altLang="es-ES" smtClean="0"/>
              <a:pPr>
                <a:defRPr/>
              </a:pPr>
              <a:t>37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586558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0CCF43-E2EF-4842-BDC5-9D16BAB3956A}" type="slidenum">
              <a:rPr lang="es-ES" altLang="es-ES" smtClean="0"/>
              <a:pPr>
                <a:defRPr/>
              </a:pPr>
              <a:t>38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6502931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0CCF43-E2EF-4842-BDC5-9D16BAB3956A}" type="slidenum">
              <a:rPr lang="es-ES" altLang="es-ES" smtClean="0"/>
              <a:pPr>
                <a:defRPr/>
              </a:pPr>
              <a:t>39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0873837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0CCF43-E2EF-4842-BDC5-9D16BAB3956A}" type="slidenum">
              <a:rPr lang="es-ES" altLang="es-ES" smtClean="0"/>
              <a:pPr>
                <a:defRPr/>
              </a:pPr>
              <a:t>40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2020796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0CCF43-E2EF-4842-BDC5-9D16BAB3956A}" type="slidenum">
              <a:rPr lang="es-ES" altLang="es-ES" smtClean="0"/>
              <a:pPr>
                <a:defRPr/>
              </a:pPr>
              <a:t>41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0748106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0CCF43-E2EF-4842-BDC5-9D16BAB3956A}" type="slidenum">
              <a:rPr lang="es-ES" altLang="es-ES" smtClean="0"/>
              <a:pPr>
                <a:defRPr/>
              </a:pPr>
              <a:t>42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1415179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0CCF43-E2EF-4842-BDC5-9D16BAB3956A}" type="slidenum">
              <a:rPr lang="es-ES" altLang="es-ES" smtClean="0"/>
              <a:pPr>
                <a:defRPr/>
              </a:pPr>
              <a:t>43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9112348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0CCF43-E2EF-4842-BDC5-9D16BAB3956A}" type="slidenum">
              <a:rPr lang="es-ES" altLang="es-ES" smtClean="0"/>
              <a:pPr>
                <a:defRPr/>
              </a:pPr>
              <a:t>44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945495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0CCF43-E2EF-4842-BDC5-9D16BAB3956A}" type="slidenum">
              <a:rPr lang="es-ES" altLang="es-ES" smtClean="0"/>
              <a:pPr>
                <a:defRPr/>
              </a:pPr>
              <a:t>9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6171014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0CCF43-E2EF-4842-BDC5-9D16BAB3956A}" type="slidenum">
              <a:rPr lang="es-ES" altLang="es-ES" smtClean="0"/>
              <a:pPr>
                <a:defRPr/>
              </a:pPr>
              <a:t>45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8378550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0CCF43-E2EF-4842-BDC5-9D16BAB3956A}" type="slidenum">
              <a:rPr lang="es-ES" altLang="es-ES" smtClean="0"/>
              <a:pPr>
                <a:defRPr/>
              </a:pPr>
              <a:t>47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417904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0CCF43-E2EF-4842-BDC5-9D16BAB3956A}" type="slidenum">
              <a:rPr lang="es-ES" altLang="es-ES" smtClean="0"/>
              <a:pPr>
                <a:defRPr/>
              </a:pPr>
              <a:t>48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42339508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0CCF43-E2EF-4842-BDC5-9D16BAB3956A}" type="slidenum">
              <a:rPr lang="es-ES" altLang="es-ES" smtClean="0"/>
              <a:pPr>
                <a:defRPr/>
              </a:pPr>
              <a:t>49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8372720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0CCF43-E2EF-4842-BDC5-9D16BAB3956A}" type="slidenum">
              <a:rPr lang="es-ES" altLang="es-ES" smtClean="0">
                <a:solidFill>
                  <a:prstClr val="black"/>
                </a:solidFill>
              </a:rPr>
              <a:pPr>
                <a:defRPr/>
              </a:pPr>
              <a:t>50</a:t>
            </a:fld>
            <a:endParaRPr lang="es-ES" alt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466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0CCF43-E2EF-4842-BDC5-9D16BAB3956A}" type="slidenum">
              <a:rPr lang="es-ES" altLang="es-ES" smtClean="0">
                <a:solidFill>
                  <a:prstClr val="black"/>
                </a:solidFill>
              </a:rPr>
              <a:pPr>
                <a:defRPr/>
              </a:pPr>
              <a:t>51</a:t>
            </a:fld>
            <a:endParaRPr lang="es-ES" alt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3327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0CCF43-E2EF-4842-BDC5-9D16BAB3956A}" type="slidenum">
              <a:rPr lang="es-ES" altLang="es-ES" smtClean="0">
                <a:solidFill>
                  <a:prstClr val="black"/>
                </a:solidFill>
              </a:rPr>
              <a:pPr>
                <a:defRPr/>
              </a:pPr>
              <a:t>52</a:t>
            </a:fld>
            <a:endParaRPr lang="es-ES" alt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2095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err="1"/>
              <a:t>Classification</a:t>
            </a:r>
            <a:r>
              <a:rPr lang="es-CO" dirty="0"/>
              <a:t>: </a:t>
            </a:r>
            <a:r>
              <a:rPr lang="es-CO" dirty="0" err="1"/>
              <a:t>two</a:t>
            </a:r>
            <a:r>
              <a:rPr lang="es-CO" baseline="0" dirty="0"/>
              <a:t> </a:t>
            </a:r>
            <a:r>
              <a:rPr lang="es-CO" baseline="0" dirty="0" err="1"/>
              <a:t>class</a:t>
            </a:r>
            <a:r>
              <a:rPr lang="es-CO" baseline="0" dirty="0"/>
              <a:t>, </a:t>
            </a:r>
            <a:r>
              <a:rPr lang="es-CO" baseline="0" dirty="0" err="1"/>
              <a:t>multi-class</a:t>
            </a:r>
            <a:endParaRPr lang="es-CO" baseline="0" dirty="0"/>
          </a:p>
          <a:p>
            <a:r>
              <a:rPr lang="es-CO" baseline="0" dirty="0" err="1"/>
              <a:t>Regression</a:t>
            </a:r>
            <a:r>
              <a:rPr lang="es-CO" baseline="0" dirty="0"/>
              <a:t>: Lineal, </a:t>
            </a:r>
          </a:p>
          <a:p>
            <a:r>
              <a:rPr lang="es-CO" baseline="0" dirty="0"/>
              <a:t>Aprendizaje: supervisado, no supervisado, reforzado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0CCF43-E2EF-4842-BDC5-9D16BAB3956A}" type="slidenum">
              <a:rPr lang="es-ES" altLang="es-ES" smtClean="0">
                <a:solidFill>
                  <a:prstClr val="black"/>
                </a:solidFill>
              </a:rPr>
              <a:pPr>
                <a:defRPr/>
              </a:pPr>
              <a:t>53</a:t>
            </a:fld>
            <a:endParaRPr lang="es-ES" alt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7491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0CCF43-E2EF-4842-BDC5-9D16BAB3956A}" type="slidenum">
              <a:rPr lang="es-ES" altLang="es-ES" smtClean="0">
                <a:solidFill>
                  <a:prstClr val="black"/>
                </a:solidFill>
              </a:rPr>
              <a:pPr>
                <a:defRPr/>
              </a:pPr>
              <a:t>54</a:t>
            </a:fld>
            <a:endParaRPr lang="es-ES" alt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0414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0CCF43-E2EF-4842-BDC5-9D16BAB3956A}" type="slidenum">
              <a:rPr kumimoji="0" lang="es-ES" altLang="es-E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s-ES" altLang="es-E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07793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0CCF43-E2EF-4842-BDC5-9D16BAB3956A}" type="slidenum">
              <a:rPr lang="es-ES" altLang="es-ES" smtClean="0"/>
              <a:pPr>
                <a:defRPr/>
              </a:pPr>
              <a:t>10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424369995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0CCF43-E2EF-4842-BDC5-9D16BAB3956A}" type="slidenum">
              <a:rPr lang="es-ES" altLang="es-ES" smtClean="0">
                <a:solidFill>
                  <a:prstClr val="black"/>
                </a:solidFill>
              </a:rPr>
              <a:pPr>
                <a:defRPr/>
              </a:pPr>
              <a:t>59</a:t>
            </a:fld>
            <a:endParaRPr lang="es-ES" alt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4480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0CCF43-E2EF-4842-BDC5-9D16BAB3956A}" type="slidenum">
              <a:rPr lang="es-ES" altLang="es-ES" smtClean="0"/>
              <a:pPr>
                <a:defRPr/>
              </a:pPr>
              <a:t>65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339351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0CCF43-E2EF-4842-BDC5-9D16BAB3956A}" type="slidenum">
              <a:rPr lang="es-ES" altLang="es-ES" smtClean="0"/>
              <a:pPr>
                <a:defRPr/>
              </a:pPr>
              <a:t>11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4028714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0CCF43-E2EF-4842-BDC5-9D16BAB3956A}" type="slidenum">
              <a:rPr lang="es-ES" altLang="es-ES" smtClean="0"/>
              <a:pPr>
                <a:defRPr/>
              </a:pPr>
              <a:t>12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819623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0CCF43-E2EF-4842-BDC5-9D16BAB3956A}" type="slidenum">
              <a:rPr lang="es-ES" altLang="es-ES" smtClean="0"/>
              <a:pPr>
                <a:defRPr/>
              </a:pPr>
              <a:t>13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19117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0CCF43-E2EF-4842-BDC5-9D16BAB3956A}" type="slidenum">
              <a:rPr lang="es-ES" altLang="es-ES" smtClean="0"/>
              <a:pPr>
                <a:defRPr/>
              </a:pPr>
              <a:t>14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006350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AE5A7453-BC5B-46F4-8F82-45EDD8617D47}" type="datetimeFigureOut">
              <a:rPr lang="es-ES"/>
              <a:pPr>
                <a:defRPr/>
              </a:pPr>
              <a:t>22/11/2016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6FD1E551-F9C5-4CC2-8D86-0FB84C5EDF1B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  <p:pic>
        <p:nvPicPr>
          <p:cNvPr id="89090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8" r="12504"/>
          <a:stretch/>
        </p:blipFill>
        <p:spPr bwMode="auto">
          <a:xfrm>
            <a:off x="0" y="372738"/>
            <a:ext cx="9144000" cy="648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9593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15DE-3D0F-4EE1-B1A7-DED8F4937CF5}" type="datetimeFigureOut">
              <a:rPr lang="es-CO" smtClean="0"/>
              <a:t>22/11/2016</a:t>
            </a:fld>
            <a:endParaRPr lang="es-CO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6390E-A369-47C8-82AD-D961993E8F0F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12153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15DE-3D0F-4EE1-B1A7-DED8F4937CF5}" type="datetimeFigureOut">
              <a:rPr lang="es-CO" smtClean="0"/>
              <a:t>22/11/2016</a:t>
            </a:fld>
            <a:endParaRPr lang="es-CO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6390E-A369-47C8-82AD-D961993E8F0F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22780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15DE-3D0F-4EE1-B1A7-DED8F4937CF5}" type="datetimeFigureOut">
              <a:rPr lang="es-CO" smtClean="0"/>
              <a:t>22/11/2016</a:t>
            </a:fld>
            <a:endParaRPr lang="es-CO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6390E-A369-47C8-82AD-D961993E8F0F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322170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15DE-3D0F-4EE1-B1A7-DED8F4937CF5}" type="datetimeFigureOut">
              <a:rPr lang="es-CO" smtClean="0"/>
              <a:t>22/11/2016</a:t>
            </a:fld>
            <a:endParaRPr lang="es-CO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6390E-A369-47C8-82AD-D961993E8F0F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086176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15DE-3D0F-4EE1-B1A7-DED8F4937CF5}" type="datetimeFigureOut">
              <a:rPr lang="es-CO" smtClean="0"/>
              <a:t>22/11/2016</a:t>
            </a:fld>
            <a:endParaRPr lang="es-CO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6390E-A369-47C8-82AD-D961993E8F0F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40604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15DE-3D0F-4EE1-B1A7-DED8F4937CF5}" type="datetimeFigureOut">
              <a:rPr lang="es-CO" smtClean="0"/>
              <a:t>22/11/2016</a:t>
            </a:fld>
            <a:endParaRPr lang="es-CO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6390E-A369-47C8-82AD-D961993E8F0F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976087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15DE-3D0F-4EE1-B1A7-DED8F4937CF5}" type="datetimeFigureOut">
              <a:rPr lang="es-CO" smtClean="0"/>
              <a:t>22/11/2016</a:t>
            </a:fld>
            <a:endParaRPr lang="es-CO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6390E-A369-47C8-82AD-D961993E8F0F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599753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15DE-3D0F-4EE1-B1A7-DED8F4937CF5}" type="datetimeFigureOut">
              <a:rPr lang="es-CO" smtClean="0"/>
              <a:t>22/11/2016</a:t>
            </a:fld>
            <a:endParaRPr lang="es-CO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6390E-A369-47C8-82AD-D961993E8F0F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957287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15DE-3D0F-4EE1-B1A7-DED8F4937CF5}" type="datetimeFigureOut">
              <a:rPr lang="es-CO" smtClean="0"/>
              <a:t>22/11/2016</a:t>
            </a:fld>
            <a:endParaRPr lang="es-CO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6390E-A369-47C8-82AD-D961993E8F0F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75161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51AC5980-2BDF-481C-923C-6AA3D7707DBD}" type="datetimeFigureOut">
              <a:rPr lang="es-ES"/>
              <a:pPr>
                <a:defRPr/>
              </a:pPr>
              <a:t>22/11/2016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406A9231-A201-4237-98A4-1D7CC6A7EF6C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690260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13EAB92B-640B-4C98-A095-846F0A10CDDB}" type="datetimeFigureOut">
              <a:rPr lang="es-ES"/>
              <a:pPr>
                <a:defRPr/>
              </a:pPr>
              <a:t>22/11/2016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0146ED35-1143-4F9F-892D-B7B1174BABE4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298071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06DFECA8-4D40-4BC7-9D88-A95E340EBA33}" type="datetimeFigureOut">
              <a:rPr lang="es-ES"/>
              <a:pPr>
                <a:defRPr/>
              </a:pPr>
              <a:t>22/11/2016</a:t>
            </a:fld>
            <a:endParaRPr lang="es-ES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DB173D53-9B56-4309-9BE9-ACB8DD4ED23B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900818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AE052C9F-3194-44B7-84D6-E273B9A7BC3E}" type="datetimeFigureOut">
              <a:rPr lang="es-ES"/>
              <a:pPr>
                <a:defRPr/>
              </a:pPr>
              <a:t>22/11/2016</a:t>
            </a:fld>
            <a:endParaRPr lang="es-ES"/>
          </a:p>
        </p:txBody>
      </p:sp>
      <p:sp>
        <p:nvSpPr>
          <p:cNvPr id="8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61EAFC2F-D22C-4D7F-9EFB-E5BFBEF8E97B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725829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69FFDBBD-E040-40E0-8A4A-0B8D8B8D447D}" type="datetimeFigureOut">
              <a:rPr lang="es-ES"/>
              <a:pPr>
                <a:defRPr/>
              </a:pPr>
              <a:t>22/11/2016</a:t>
            </a:fld>
            <a:endParaRPr lang="es-ES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01DAFA47-98D3-4480-85C2-DC6FF26D13E9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217804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90F0D622-5A16-43AE-8F15-B56E534EBBFC}" type="datetimeFigureOut">
              <a:rPr lang="es-ES"/>
              <a:pPr>
                <a:defRPr/>
              </a:pPr>
              <a:t>22/11/2016</a:t>
            </a:fld>
            <a:endParaRPr lang="es-ES"/>
          </a:p>
        </p:txBody>
      </p:sp>
      <p:sp>
        <p:nvSpPr>
          <p:cNvPr id="3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626D615B-4C19-465C-911C-64B922A6301A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338450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15DE-3D0F-4EE1-B1A7-DED8F4937CF5}" type="datetimeFigureOut">
              <a:rPr lang="es-CO" smtClean="0"/>
              <a:t>22/11/2016</a:t>
            </a:fld>
            <a:endParaRPr lang="es-CO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6390E-A369-47C8-82AD-D961993E8F0F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95992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15DE-3D0F-4EE1-B1A7-DED8F4937CF5}" type="datetimeFigureOut">
              <a:rPr lang="es-CO" smtClean="0"/>
              <a:t>22/11/2016</a:t>
            </a:fld>
            <a:endParaRPr lang="es-CO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6390E-A369-47C8-82AD-D961993E8F0F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39979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3 Grupo"/>
          <p:cNvGrpSpPr/>
          <p:nvPr userDrawn="1"/>
        </p:nvGrpSpPr>
        <p:grpSpPr>
          <a:xfrm>
            <a:off x="6457069" y="6093296"/>
            <a:ext cx="2651435" cy="757382"/>
            <a:chOff x="6457069" y="6093296"/>
            <a:chExt cx="2651435" cy="757382"/>
          </a:xfrm>
        </p:grpSpPr>
        <p:pic>
          <p:nvPicPr>
            <p:cNvPr id="5" name="4 Imagen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014" t="81187" r="3385" b="5008"/>
            <a:stretch/>
          </p:blipFill>
          <p:spPr>
            <a:xfrm>
              <a:off x="7590492" y="6093296"/>
              <a:ext cx="1518012" cy="757382"/>
            </a:xfrm>
            <a:prstGeom prst="rect">
              <a:avLst/>
            </a:prstGeom>
          </p:spPr>
        </p:pic>
        <p:pic>
          <p:nvPicPr>
            <p:cNvPr id="6" name="5 Imagen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7069" y="6365693"/>
              <a:ext cx="1146284" cy="281401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43" r:id="rId1"/>
    <p:sldLayoutId id="2147484544" r:id="rId2"/>
    <p:sldLayoutId id="2147484545" r:id="rId3"/>
    <p:sldLayoutId id="2147484546" r:id="rId4"/>
    <p:sldLayoutId id="2147484547" r:id="rId5"/>
    <p:sldLayoutId id="2147484548" r:id="rId6"/>
    <p:sldLayoutId id="2147484549" r:id="rId7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615DE-3D0F-4EE1-B1A7-DED8F4937CF5}" type="datetimeFigureOut">
              <a:rPr lang="es-CO" smtClean="0"/>
              <a:t>22/11/2016</a:t>
            </a:fld>
            <a:endParaRPr lang="es-CO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6390E-A369-47C8-82AD-D961993E8F0F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40288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1" r:id="rId1"/>
    <p:sldLayoutId id="2147484552" r:id="rId2"/>
    <p:sldLayoutId id="2147484553" r:id="rId3"/>
    <p:sldLayoutId id="2147484554" r:id="rId4"/>
    <p:sldLayoutId id="2147484555" r:id="rId5"/>
    <p:sldLayoutId id="2147484556" r:id="rId6"/>
    <p:sldLayoutId id="2147484557" r:id="rId7"/>
    <p:sldLayoutId id="2147484558" r:id="rId8"/>
    <p:sldLayoutId id="2147484559" r:id="rId9"/>
    <p:sldLayoutId id="2147484560" r:id="rId10"/>
    <p:sldLayoutId id="214748456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echcrunch.com/2010/08/04/schmidt-data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-01.ibm.com/software/data/bigdata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arnraisersllc.com/2012/12/38-big-facts-big-data-companies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gdatauniversity.com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ursera.org/specializations/big-data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dx.org/course/subject/data-analysis-statistics/big-data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oreilly.com/data/free/" TargetMode="External"/><Relationship Id="rId4" Type="http://schemas.openxmlformats.org/officeDocument/2006/relationships/image" Target="../media/image2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log.qmee.com/wp-content/uploads/2013/07/Qmee-Online-In-60-Seconds2.pn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yt/press/en-GB/statistics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543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3021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Algunos Hechos</a:t>
            </a:r>
            <a:endParaRPr lang="es-CO" sz="2400" b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12"/>
          <p:cNvSpPr/>
          <p:nvPr/>
        </p:nvSpPr>
        <p:spPr>
          <a:xfrm>
            <a:off x="1828800" y="1120911"/>
            <a:ext cx="5400600" cy="5112568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9" name="Rectangle 13"/>
          <p:cNvSpPr/>
          <p:nvPr/>
        </p:nvSpPr>
        <p:spPr>
          <a:xfrm>
            <a:off x="2260848" y="1985007"/>
            <a:ext cx="4572000" cy="3539430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GB" sz="3200" b="1" dirty="0" err="1">
                <a:solidFill>
                  <a:sysClr val="windowText" lastClr="000000"/>
                </a:solidFill>
                <a:latin typeface="Arial"/>
                <a:cs typeface="Arial"/>
              </a:rPr>
              <a:t>Cada</a:t>
            </a:r>
            <a:r>
              <a:rPr lang="en-GB" sz="3200" b="1" dirty="0">
                <a:solidFill>
                  <a:sysClr val="windowText" lastClr="000000"/>
                </a:solidFill>
                <a:latin typeface="Arial"/>
                <a:cs typeface="Arial"/>
              </a:rPr>
              <a:t> dos </a:t>
            </a:r>
            <a:r>
              <a:rPr lang="en-GB" sz="3200" b="1" dirty="0" err="1">
                <a:solidFill>
                  <a:sysClr val="windowText" lastClr="000000"/>
                </a:solidFill>
                <a:latin typeface="Arial"/>
                <a:cs typeface="Arial"/>
              </a:rPr>
              <a:t>días</a:t>
            </a:r>
            <a:r>
              <a:rPr lang="en-GB" sz="3200" b="1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lang="en-GB" sz="3200" b="1" dirty="0" err="1">
                <a:solidFill>
                  <a:sysClr val="windowText" lastClr="000000"/>
                </a:solidFill>
                <a:latin typeface="Arial"/>
                <a:cs typeface="Arial"/>
              </a:rPr>
              <a:t>creamos</a:t>
            </a:r>
            <a:r>
              <a:rPr lang="en-GB" sz="3200" b="1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lang="en-GB" sz="3200" b="1" dirty="0" err="1">
                <a:solidFill>
                  <a:sysClr val="windowText" lastClr="000000"/>
                </a:solidFill>
                <a:latin typeface="Arial"/>
                <a:cs typeface="Arial"/>
              </a:rPr>
              <a:t>tanta</a:t>
            </a:r>
            <a:r>
              <a:rPr lang="en-GB" sz="3200" b="1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lang="en-GB" sz="3200" b="1" dirty="0" err="1">
                <a:solidFill>
                  <a:sysClr val="windowText" lastClr="000000"/>
                </a:solidFill>
                <a:latin typeface="Arial"/>
                <a:cs typeface="Arial"/>
              </a:rPr>
              <a:t>información</a:t>
            </a:r>
            <a:r>
              <a:rPr lang="en-GB" sz="3200" b="1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lang="en-GB" sz="3200" b="1" dirty="0" err="1">
                <a:solidFill>
                  <a:sysClr val="windowText" lastClr="000000"/>
                </a:solidFill>
                <a:latin typeface="Arial"/>
                <a:cs typeface="Arial"/>
              </a:rPr>
              <a:t>como</a:t>
            </a:r>
            <a:r>
              <a:rPr lang="en-GB" sz="3200" b="1" dirty="0">
                <a:solidFill>
                  <a:sysClr val="windowText" lastClr="000000"/>
                </a:solidFill>
                <a:latin typeface="Arial"/>
                <a:cs typeface="Arial"/>
              </a:rPr>
              <a:t> la que </a:t>
            </a:r>
            <a:r>
              <a:rPr lang="en-GB" sz="3200" b="1" dirty="0" err="1">
                <a:solidFill>
                  <a:sysClr val="windowText" lastClr="000000"/>
                </a:solidFill>
                <a:latin typeface="Arial"/>
                <a:cs typeface="Arial"/>
              </a:rPr>
              <a:t>produjimos</a:t>
            </a:r>
            <a:r>
              <a:rPr lang="en-GB" sz="3200" b="1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lang="en-GB" sz="3200" b="1" dirty="0" err="1">
                <a:solidFill>
                  <a:sysClr val="windowText" lastClr="000000"/>
                </a:solidFill>
                <a:latin typeface="Arial"/>
                <a:cs typeface="Arial"/>
              </a:rPr>
              <a:t>desde</a:t>
            </a:r>
            <a:r>
              <a:rPr lang="en-GB" sz="3200" b="1" dirty="0">
                <a:solidFill>
                  <a:sysClr val="windowText" lastClr="000000"/>
                </a:solidFill>
                <a:latin typeface="Arial"/>
                <a:cs typeface="Arial"/>
              </a:rPr>
              <a:t> el </a:t>
            </a:r>
            <a:r>
              <a:rPr lang="en-GB" sz="3200" b="1" dirty="0" err="1">
                <a:solidFill>
                  <a:sysClr val="windowText" lastClr="000000"/>
                </a:solidFill>
                <a:latin typeface="Arial"/>
                <a:cs typeface="Arial"/>
              </a:rPr>
              <a:t>comienzo</a:t>
            </a:r>
            <a:r>
              <a:rPr lang="en-GB" sz="3200" b="1" dirty="0">
                <a:solidFill>
                  <a:sysClr val="windowText" lastClr="000000"/>
                </a:solidFill>
                <a:latin typeface="Arial"/>
                <a:cs typeface="Arial"/>
              </a:rPr>
              <a:t> del </a:t>
            </a:r>
            <a:r>
              <a:rPr lang="en-GB" sz="3200" b="1" dirty="0" err="1">
                <a:solidFill>
                  <a:sysClr val="windowText" lastClr="000000"/>
                </a:solidFill>
                <a:latin typeface="Arial"/>
                <a:cs typeface="Arial"/>
              </a:rPr>
              <a:t>tiempo</a:t>
            </a:r>
            <a:r>
              <a:rPr lang="en-GB" sz="3200" b="1" dirty="0">
                <a:solidFill>
                  <a:sysClr val="windowText" lastClr="000000"/>
                </a:solidFill>
                <a:latin typeface="Arial"/>
                <a:cs typeface="Arial"/>
              </a:rPr>
              <a:t> hasta 2003</a:t>
            </a:r>
          </a:p>
          <a:p>
            <a:pPr lvl="0" algn="ctr"/>
            <a:r>
              <a:rPr lang="en-GB" sz="32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GB" sz="2000" b="1" u="sng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Source</a:t>
            </a:r>
            <a:endParaRPr lang="en-GB" sz="2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2849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3021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Algunos Hechos</a:t>
            </a:r>
            <a:endParaRPr lang="es-CO" sz="2400" b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12"/>
          <p:cNvSpPr/>
          <p:nvPr/>
        </p:nvSpPr>
        <p:spPr>
          <a:xfrm>
            <a:off x="1828800" y="1120911"/>
            <a:ext cx="5400600" cy="5112568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9" name="Rectangle 13"/>
          <p:cNvSpPr/>
          <p:nvPr/>
        </p:nvSpPr>
        <p:spPr>
          <a:xfrm>
            <a:off x="2286874" y="2651213"/>
            <a:ext cx="4572000" cy="2462213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GB" sz="3200" b="1" dirty="0" err="1">
                <a:latin typeface="Arial"/>
                <a:cs typeface="Arial"/>
              </a:rPr>
              <a:t>Más</a:t>
            </a:r>
            <a:r>
              <a:rPr lang="en-GB" sz="3200" b="1" dirty="0">
                <a:latin typeface="Arial"/>
                <a:cs typeface="Arial"/>
              </a:rPr>
              <a:t> del 90% de </a:t>
            </a:r>
            <a:r>
              <a:rPr lang="en-GB" sz="3200" b="1" dirty="0" err="1">
                <a:latin typeface="Arial"/>
                <a:cs typeface="Arial"/>
              </a:rPr>
              <a:t>todos</a:t>
            </a:r>
            <a:r>
              <a:rPr lang="en-GB" sz="3200" b="1" dirty="0">
                <a:latin typeface="Arial"/>
                <a:cs typeface="Arial"/>
              </a:rPr>
              <a:t> </a:t>
            </a:r>
            <a:r>
              <a:rPr lang="en-GB" sz="3200" b="1" dirty="0" err="1">
                <a:latin typeface="Arial"/>
                <a:cs typeface="Arial"/>
              </a:rPr>
              <a:t>los</a:t>
            </a:r>
            <a:r>
              <a:rPr lang="en-GB" sz="3200" b="1" dirty="0">
                <a:latin typeface="Arial"/>
                <a:cs typeface="Arial"/>
              </a:rPr>
              <a:t> </a:t>
            </a:r>
            <a:r>
              <a:rPr lang="en-GB" sz="3200" b="1" dirty="0" err="1">
                <a:latin typeface="Arial"/>
                <a:cs typeface="Arial"/>
              </a:rPr>
              <a:t>datos</a:t>
            </a:r>
            <a:r>
              <a:rPr lang="en-GB" sz="3200" b="1" dirty="0">
                <a:latin typeface="Arial"/>
                <a:cs typeface="Arial"/>
              </a:rPr>
              <a:t> del </a:t>
            </a:r>
            <a:r>
              <a:rPr lang="en-GB" sz="3200" b="1" dirty="0" err="1">
                <a:latin typeface="Arial"/>
                <a:cs typeface="Arial"/>
              </a:rPr>
              <a:t>mundo</a:t>
            </a:r>
            <a:r>
              <a:rPr lang="en-GB" sz="3200" b="1" dirty="0">
                <a:latin typeface="Arial"/>
                <a:cs typeface="Arial"/>
              </a:rPr>
              <a:t> </a:t>
            </a:r>
            <a:r>
              <a:rPr lang="en-GB" sz="3200" b="1" dirty="0" err="1">
                <a:latin typeface="Arial"/>
                <a:cs typeface="Arial"/>
              </a:rPr>
              <a:t>fueron</a:t>
            </a:r>
            <a:r>
              <a:rPr lang="en-GB" sz="3200" b="1" dirty="0">
                <a:latin typeface="Arial"/>
                <a:cs typeface="Arial"/>
              </a:rPr>
              <a:t> </a:t>
            </a:r>
            <a:r>
              <a:rPr lang="en-GB" sz="3200" b="1" dirty="0" err="1">
                <a:latin typeface="Arial"/>
                <a:cs typeface="Arial"/>
              </a:rPr>
              <a:t>creados</a:t>
            </a:r>
            <a:r>
              <a:rPr lang="en-GB" sz="3200" b="1" dirty="0">
                <a:latin typeface="Arial"/>
                <a:cs typeface="Arial"/>
              </a:rPr>
              <a:t> </a:t>
            </a:r>
            <a:r>
              <a:rPr lang="en-GB" sz="3200" b="1" dirty="0" err="1">
                <a:latin typeface="Arial"/>
                <a:cs typeface="Arial"/>
              </a:rPr>
              <a:t>en</a:t>
            </a:r>
            <a:r>
              <a:rPr lang="en-GB" sz="3200" b="1" dirty="0">
                <a:latin typeface="Arial"/>
                <a:cs typeface="Arial"/>
              </a:rPr>
              <a:t> </a:t>
            </a:r>
            <a:r>
              <a:rPr lang="en-GB" sz="3200" b="1" dirty="0" err="1">
                <a:latin typeface="Arial"/>
                <a:cs typeface="Arial"/>
              </a:rPr>
              <a:t>los</a:t>
            </a:r>
            <a:r>
              <a:rPr lang="en-GB" sz="3200" b="1" dirty="0">
                <a:latin typeface="Arial"/>
                <a:cs typeface="Arial"/>
              </a:rPr>
              <a:t> </a:t>
            </a:r>
            <a:r>
              <a:rPr lang="en-GB" sz="3200" b="1" dirty="0" err="1">
                <a:latin typeface="Arial"/>
                <a:cs typeface="Arial"/>
              </a:rPr>
              <a:t>últimos</a:t>
            </a:r>
            <a:r>
              <a:rPr lang="en-GB" sz="3200" b="1" dirty="0">
                <a:latin typeface="Arial"/>
                <a:cs typeface="Arial"/>
              </a:rPr>
              <a:t> 2 </a:t>
            </a:r>
            <a:r>
              <a:rPr lang="en-GB" sz="3200" b="1" dirty="0" err="1">
                <a:latin typeface="Arial"/>
                <a:cs typeface="Arial"/>
              </a:rPr>
              <a:t>años</a:t>
            </a:r>
            <a:r>
              <a:rPr lang="en-GB" sz="3200" b="1" dirty="0">
                <a:latin typeface="Arial"/>
                <a:cs typeface="Arial"/>
              </a:rPr>
              <a:t>.</a:t>
            </a:r>
          </a:p>
          <a:p>
            <a:pPr lvl="0" algn="ctr"/>
            <a:endParaRPr lang="en-GB" sz="10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ctr"/>
            <a:r>
              <a:rPr lang="en-GB" sz="1600" b="1" u="sng" dirty="0">
                <a:solidFill>
                  <a:schemeClr val="bg1"/>
                </a:solidFill>
                <a:latin typeface="Arial"/>
                <a:cs typeface="Arial"/>
                <a:hlinkClick r:id="rId4"/>
              </a:rPr>
              <a:t>Source</a:t>
            </a:r>
            <a:endParaRPr lang="en-GB" sz="16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2567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3021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Algunos Hechos</a:t>
            </a:r>
            <a:endParaRPr lang="es-CO" sz="2400" b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12"/>
          <p:cNvSpPr/>
          <p:nvPr/>
        </p:nvSpPr>
        <p:spPr>
          <a:xfrm>
            <a:off x="1828800" y="1120911"/>
            <a:ext cx="5400600" cy="5112568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9" name="Rectangle 13"/>
          <p:cNvSpPr/>
          <p:nvPr/>
        </p:nvSpPr>
        <p:spPr>
          <a:xfrm>
            <a:off x="2391376" y="1802128"/>
            <a:ext cx="4572000" cy="4031873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GB" sz="3200" b="1" dirty="0">
                <a:latin typeface="Arial"/>
                <a:cs typeface="Arial"/>
              </a:rPr>
              <a:t>Para 2020, se </a:t>
            </a:r>
            <a:br>
              <a:rPr lang="en-GB" sz="3200" b="1" dirty="0">
                <a:latin typeface="Arial"/>
                <a:cs typeface="Arial"/>
              </a:rPr>
            </a:br>
            <a:r>
              <a:rPr lang="en-GB" sz="3200" b="1" dirty="0" err="1">
                <a:latin typeface="Arial"/>
                <a:cs typeface="Arial"/>
              </a:rPr>
              <a:t>espera</a:t>
            </a:r>
            <a:r>
              <a:rPr lang="en-GB" sz="3200" b="1" dirty="0">
                <a:latin typeface="Arial"/>
                <a:cs typeface="Arial"/>
              </a:rPr>
              <a:t> que la </a:t>
            </a:r>
            <a:r>
              <a:rPr lang="en-GB" sz="3200" b="1" dirty="0" err="1">
                <a:latin typeface="Arial"/>
                <a:cs typeface="Arial"/>
              </a:rPr>
              <a:t>cantidad</a:t>
            </a:r>
            <a:r>
              <a:rPr lang="en-GB" sz="3200" b="1" dirty="0">
                <a:latin typeface="Arial"/>
                <a:cs typeface="Arial"/>
              </a:rPr>
              <a:t> de </a:t>
            </a:r>
            <a:r>
              <a:rPr lang="en-GB" sz="3200" b="1" dirty="0" err="1">
                <a:latin typeface="Arial"/>
                <a:cs typeface="Arial"/>
              </a:rPr>
              <a:t>información</a:t>
            </a:r>
            <a:r>
              <a:rPr lang="en-GB" sz="3200" b="1" dirty="0">
                <a:latin typeface="Arial"/>
                <a:cs typeface="Arial"/>
              </a:rPr>
              <a:t> digital </a:t>
            </a:r>
            <a:r>
              <a:rPr lang="en-GB" sz="3200" b="1" dirty="0" err="1">
                <a:latin typeface="Arial"/>
                <a:cs typeface="Arial"/>
              </a:rPr>
              <a:t>crezca</a:t>
            </a:r>
            <a:r>
              <a:rPr lang="en-GB" sz="3200" b="1" dirty="0">
                <a:latin typeface="Arial"/>
                <a:cs typeface="Arial"/>
              </a:rPr>
              <a:t> de 3.2 zettabytes </a:t>
            </a:r>
            <a:r>
              <a:rPr lang="en-GB" sz="3200" b="1" dirty="0" err="1">
                <a:latin typeface="Arial"/>
                <a:cs typeface="Arial"/>
              </a:rPr>
              <a:t>en</a:t>
            </a:r>
            <a:r>
              <a:rPr lang="en-GB" sz="3200" b="1" dirty="0">
                <a:latin typeface="Arial"/>
                <a:cs typeface="Arial"/>
              </a:rPr>
              <a:t> la </a:t>
            </a:r>
            <a:r>
              <a:rPr lang="en-GB" sz="3200" b="1" dirty="0" err="1">
                <a:latin typeface="Arial"/>
                <a:cs typeface="Arial"/>
              </a:rPr>
              <a:t>actualidad</a:t>
            </a:r>
            <a:r>
              <a:rPr lang="en-GB" sz="3200" b="1" dirty="0">
                <a:latin typeface="Arial"/>
                <a:cs typeface="Arial"/>
              </a:rPr>
              <a:t> a 40 zettabytes.</a:t>
            </a:r>
          </a:p>
          <a:p>
            <a:pPr lvl="0" algn="ctr"/>
            <a:endParaRPr lang="en-GB" sz="1200" b="1" dirty="0">
              <a:solidFill>
                <a:srgbClr val="FFFFFF"/>
              </a:solidFill>
              <a:latin typeface="Arial"/>
              <a:cs typeface="Arial"/>
            </a:endParaRPr>
          </a:p>
          <a:p>
            <a:pPr lvl="0" algn="ctr"/>
            <a:r>
              <a:rPr lang="en-GB" sz="2000" b="1" u="sng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Source</a:t>
            </a:r>
            <a:endParaRPr lang="en-GB" sz="2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7716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4 CuadroTexto"/>
          <p:cNvSpPr txBox="1"/>
          <p:nvPr/>
        </p:nvSpPr>
        <p:spPr>
          <a:xfrm>
            <a:off x="174115" y="460028"/>
            <a:ext cx="3021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Algunos Hechos</a:t>
            </a:r>
            <a:endParaRPr lang="es-CO" sz="2400" b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s-ES" sz="4400" dirty="0"/>
              <a:t>¿Podemos </a:t>
            </a:r>
            <a:r>
              <a:rPr lang="es-ES" sz="4400" b="1" dirty="0"/>
              <a:t>generar conocimiento </a:t>
            </a:r>
            <a:br>
              <a:rPr lang="es-ES" sz="4400" b="1" dirty="0"/>
            </a:br>
            <a:r>
              <a:rPr lang="es-ES" sz="4400" dirty="0"/>
              <a:t>de tal cantidad de datos?</a:t>
            </a:r>
          </a:p>
        </p:txBody>
      </p:sp>
    </p:spTree>
    <p:extLst>
      <p:ext uri="{BB962C8B-B14F-4D97-AF65-F5344CB8AC3E}">
        <p14:creationId xmlns:p14="http://schemas.microsoft.com/office/powerpoint/2010/main" val="933681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2842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Aplicaciones (I)</a:t>
            </a:r>
            <a:endParaRPr lang="es-CO" sz="2400" b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jessesw.com/images/Rec_images/Rec_Engine_Image_Amaz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21" y="2100648"/>
            <a:ext cx="8518306" cy="2578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729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2842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Aplicaciones (I)</a:t>
            </a:r>
            <a:endParaRPr lang="es-CO" sz="2400" b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Sistemas de Recomendación</a:t>
            </a:r>
          </a:p>
          <a:p>
            <a:pPr lvl="1"/>
            <a:r>
              <a:rPr lang="es-CO" b="1" dirty="0"/>
              <a:t>Amazon: </a:t>
            </a:r>
            <a:r>
              <a:rPr lang="es-CO" dirty="0"/>
              <a:t>35% delas ventas son orientadas por recomendaciones</a:t>
            </a:r>
          </a:p>
          <a:p>
            <a:pPr lvl="1"/>
            <a:r>
              <a:rPr lang="es-CO" b="1" dirty="0" err="1"/>
              <a:t>Netflix</a:t>
            </a:r>
            <a:r>
              <a:rPr lang="es-CO" b="1" dirty="0"/>
              <a:t>: </a:t>
            </a:r>
            <a:r>
              <a:rPr lang="es-CO" dirty="0"/>
              <a:t>75% del contenido es observado por una recomendación</a:t>
            </a:r>
          </a:p>
          <a:p>
            <a:pPr lvl="1"/>
            <a:r>
              <a:rPr lang="es-CO" b="1" dirty="0"/>
              <a:t>LinkedIn: </a:t>
            </a:r>
            <a:r>
              <a:rPr lang="es-CO" dirty="0"/>
              <a:t>50% de las nuevas conexiones vienen de “Gente que puedes conocer”</a:t>
            </a:r>
          </a:p>
          <a:p>
            <a:pPr lvl="1"/>
            <a:endParaRPr lang="es-CO" dirty="0"/>
          </a:p>
          <a:p>
            <a:pPr marL="457200" lvl="1" indent="0" algn="r">
              <a:buNone/>
            </a:pPr>
            <a:r>
              <a:rPr lang="es-CO" sz="2000" i="1" dirty="0" err="1"/>
              <a:t>Recommender</a:t>
            </a:r>
            <a:r>
              <a:rPr lang="es-CO" sz="2000" i="1" dirty="0"/>
              <a:t> </a:t>
            </a:r>
            <a:r>
              <a:rPr lang="es-CO" sz="2000" i="1" dirty="0" err="1"/>
              <a:t>Systems</a:t>
            </a:r>
            <a:endParaRPr lang="es-CO" sz="2000" i="1" dirty="0"/>
          </a:p>
        </p:txBody>
      </p:sp>
    </p:spTree>
    <p:extLst>
      <p:ext uri="{BB962C8B-B14F-4D97-AF65-F5344CB8AC3E}">
        <p14:creationId xmlns:p14="http://schemas.microsoft.com/office/powerpoint/2010/main" val="1740202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2842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Aplicaciones (I)</a:t>
            </a:r>
            <a:endParaRPr lang="es-CO" sz="2400" b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s://web.njit.edu/~da225/NetHelp/ImagesExt/image9_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674" y="1535093"/>
            <a:ext cx="5486400" cy="4038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996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2842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Aplicaciones (I)</a:t>
            </a:r>
            <a:endParaRPr lang="es-CO" sz="2400" b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Análisis de Sentimientos</a:t>
            </a:r>
          </a:p>
          <a:p>
            <a:pPr lvl="1"/>
            <a:r>
              <a:rPr lang="es-CO" b="1" dirty="0"/>
              <a:t>Amazon: </a:t>
            </a:r>
            <a:r>
              <a:rPr lang="es-CO" dirty="0"/>
              <a:t>Monitorea las opiniones de las personas sobre los diferentes productos. Puede rebajar precios o retirar productos. Ofrece un API para obtener información al respecto.</a:t>
            </a:r>
          </a:p>
          <a:p>
            <a:pPr lvl="1"/>
            <a:endParaRPr lang="es-CO" dirty="0"/>
          </a:p>
          <a:p>
            <a:pPr lvl="1"/>
            <a:endParaRPr lang="es-CO" dirty="0"/>
          </a:p>
          <a:p>
            <a:pPr marL="457200" lvl="1" indent="0">
              <a:buNone/>
            </a:pPr>
            <a:endParaRPr lang="es-CO" sz="2000" i="1" dirty="0"/>
          </a:p>
          <a:p>
            <a:pPr marL="457200" lvl="1" indent="0" algn="r">
              <a:buNone/>
            </a:pPr>
            <a:r>
              <a:rPr lang="es-CO" sz="2000" i="1" dirty="0" err="1"/>
              <a:t>Opinion</a:t>
            </a:r>
            <a:r>
              <a:rPr lang="es-CO" sz="2000" i="1" dirty="0"/>
              <a:t> </a:t>
            </a:r>
            <a:r>
              <a:rPr lang="es-CO" sz="2000" i="1" dirty="0" err="1"/>
              <a:t>Mining</a:t>
            </a:r>
            <a:r>
              <a:rPr lang="es-CO" sz="2000" i="1" dirty="0"/>
              <a:t>, Natural </a:t>
            </a:r>
            <a:r>
              <a:rPr lang="es-CO" sz="2000" i="1" dirty="0" err="1"/>
              <a:t>Language</a:t>
            </a:r>
            <a:r>
              <a:rPr lang="es-CO" sz="2000" i="1" dirty="0"/>
              <a:t> </a:t>
            </a:r>
            <a:r>
              <a:rPr lang="es-CO" sz="2000" i="1" dirty="0" err="1"/>
              <a:t>Processing</a:t>
            </a:r>
            <a:endParaRPr lang="es-CO" sz="2000" i="1" dirty="0"/>
          </a:p>
        </p:txBody>
      </p:sp>
    </p:spTree>
    <p:extLst>
      <p:ext uri="{BB962C8B-B14F-4D97-AF65-F5344CB8AC3E}">
        <p14:creationId xmlns:p14="http://schemas.microsoft.com/office/powerpoint/2010/main" val="2630456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2842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Aplicaciones (I)</a:t>
            </a:r>
            <a:endParaRPr lang="es-CO" sz="2400" b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http://www.digitalvidya.com/wp-content/uploads/2016/09/flip-goog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63" y="1222307"/>
            <a:ext cx="8016043" cy="4302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050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2842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Aplicaciones (I)</a:t>
            </a:r>
            <a:endParaRPr lang="es-CO" sz="2400" b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Identificación de Patrones</a:t>
            </a:r>
          </a:p>
          <a:p>
            <a:pPr lvl="1"/>
            <a:r>
              <a:rPr lang="es-CO" b="1" dirty="0"/>
              <a:t>Google / Twitter: </a:t>
            </a:r>
            <a:r>
              <a:rPr lang="es-CO" dirty="0"/>
              <a:t>Un Sistema de Filtrado puede inferir aspectos de salud analizando búsquedas y mensajes</a:t>
            </a:r>
          </a:p>
          <a:p>
            <a:pPr lvl="1"/>
            <a:r>
              <a:rPr lang="es-CO" dirty="0"/>
              <a:t>Existen proyectos que identifican 13 grupos coherentes de mensajes relacionados (p.ej. Gripe, Alergias, … por zonas geográficas)</a:t>
            </a:r>
          </a:p>
          <a:p>
            <a:pPr lvl="1"/>
            <a:endParaRPr lang="es-CO" dirty="0"/>
          </a:p>
          <a:p>
            <a:pPr lvl="1" algn="r"/>
            <a:r>
              <a:rPr lang="es-CO" sz="2000" dirty="0"/>
              <a:t>Paul et al. </a:t>
            </a:r>
            <a:r>
              <a:rPr lang="es-CO" sz="2000" i="1" dirty="0" err="1"/>
              <a:t>Discovering</a:t>
            </a:r>
            <a:r>
              <a:rPr lang="es-CO" sz="2000" i="1" dirty="0"/>
              <a:t> </a:t>
            </a:r>
            <a:r>
              <a:rPr lang="es-CO" sz="2000" i="1" dirty="0" err="1"/>
              <a:t>Health</a:t>
            </a:r>
            <a:r>
              <a:rPr lang="es-CO" sz="2000" i="1" dirty="0"/>
              <a:t> </a:t>
            </a:r>
            <a:r>
              <a:rPr lang="es-CO" sz="2000" i="1" dirty="0" err="1"/>
              <a:t>Topics</a:t>
            </a:r>
            <a:r>
              <a:rPr lang="es-CO" sz="2000" i="1" dirty="0"/>
              <a:t> in </a:t>
            </a:r>
            <a:br>
              <a:rPr lang="es-CO" sz="2000" i="1" dirty="0"/>
            </a:br>
            <a:r>
              <a:rPr lang="es-CO" sz="2000" i="1" dirty="0"/>
              <a:t>Social Media </a:t>
            </a:r>
            <a:r>
              <a:rPr lang="es-CO" sz="2000" i="1" dirty="0" err="1"/>
              <a:t>Using</a:t>
            </a:r>
            <a:r>
              <a:rPr lang="es-CO" sz="2000" i="1" dirty="0"/>
              <a:t> </a:t>
            </a:r>
            <a:r>
              <a:rPr lang="es-CO" sz="2000" i="1" dirty="0" err="1"/>
              <a:t>Topic</a:t>
            </a:r>
            <a:r>
              <a:rPr lang="es-CO" sz="2000" i="1" dirty="0"/>
              <a:t> </a:t>
            </a:r>
            <a:r>
              <a:rPr lang="es-CO" sz="2000" i="1" dirty="0" err="1"/>
              <a:t>Models</a:t>
            </a:r>
            <a:r>
              <a:rPr lang="es-CO" sz="2000" dirty="0"/>
              <a:t>. 2014</a:t>
            </a:r>
          </a:p>
          <a:p>
            <a:pPr lvl="1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895483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10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4443547" y="2526685"/>
            <a:ext cx="4716016" cy="1308761"/>
          </a:xfrm>
          <a:prstGeom prst="rect">
            <a:avLst/>
          </a:prstGeom>
        </p:spPr>
      </p:pic>
      <p:sp>
        <p:nvSpPr>
          <p:cNvPr id="7" name="5 CuadroTexto"/>
          <p:cNvSpPr txBox="1"/>
          <p:nvPr/>
        </p:nvSpPr>
        <p:spPr>
          <a:xfrm>
            <a:off x="4546310" y="2642456"/>
            <a:ext cx="34387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Capacitación en </a:t>
            </a:r>
          </a:p>
          <a:p>
            <a:r>
              <a:rPr lang="es-CO" sz="32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Big Data</a:t>
            </a:r>
          </a:p>
        </p:txBody>
      </p:sp>
      <p:sp>
        <p:nvSpPr>
          <p:cNvPr id="4" name="5 CuadroTexto"/>
          <p:cNvSpPr txBox="1"/>
          <p:nvPr/>
        </p:nvSpPr>
        <p:spPr>
          <a:xfrm>
            <a:off x="4549365" y="3951217"/>
            <a:ext cx="2943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Noviembre 2016</a:t>
            </a:r>
          </a:p>
        </p:txBody>
      </p:sp>
    </p:spTree>
    <p:extLst>
      <p:ext uri="{BB962C8B-B14F-4D97-AF65-F5344CB8AC3E}">
        <p14:creationId xmlns:p14="http://schemas.microsoft.com/office/powerpoint/2010/main" val="1038642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2842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Aplicaciones (I)</a:t>
            </a:r>
            <a:endParaRPr lang="es-CO" sz="2400" b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Ciudades Inteligentes</a:t>
            </a:r>
          </a:p>
          <a:p>
            <a:pPr lvl="1"/>
            <a:r>
              <a:rPr lang="es-CO" b="1" dirty="0"/>
              <a:t>Análisis de Tráfico</a:t>
            </a:r>
          </a:p>
          <a:p>
            <a:pPr lvl="1"/>
            <a:r>
              <a:rPr lang="es-CO" b="1" dirty="0"/>
              <a:t>Análisis de Contaminación</a:t>
            </a:r>
          </a:p>
          <a:p>
            <a:pPr lvl="1"/>
            <a:endParaRPr lang="es-CO" b="1" dirty="0"/>
          </a:p>
          <a:p>
            <a:r>
              <a:rPr lang="es-CO" dirty="0"/>
              <a:t>Salud / Aplicaciones Científicas</a:t>
            </a:r>
          </a:p>
          <a:p>
            <a:pPr lvl="1"/>
            <a:r>
              <a:rPr lang="es-CO" b="1" dirty="0"/>
              <a:t>Análisis de DNA</a:t>
            </a:r>
          </a:p>
          <a:p>
            <a:pPr lvl="1"/>
            <a:r>
              <a:rPr lang="es-CO" b="1" dirty="0"/>
              <a:t>Detección de Epidemias </a:t>
            </a:r>
          </a:p>
          <a:p>
            <a:pPr lvl="1"/>
            <a:r>
              <a:rPr lang="es-CO" b="1" dirty="0"/>
              <a:t>Medicina Personalizada</a:t>
            </a:r>
            <a:endParaRPr lang="es-CO" dirty="0"/>
          </a:p>
          <a:p>
            <a:pPr lvl="1"/>
            <a:endParaRPr lang="es-CO" b="1" dirty="0"/>
          </a:p>
          <a:p>
            <a:pPr lvl="1"/>
            <a:endParaRPr lang="es-CO" dirty="0"/>
          </a:p>
          <a:p>
            <a:pPr lvl="1"/>
            <a:endParaRPr lang="es-CO" dirty="0"/>
          </a:p>
          <a:p>
            <a:pPr lvl="1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65048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s-CO" sz="4400" dirty="0">
                <a:solidFill>
                  <a:schemeClr val="bg1">
                    <a:lumMod val="75000"/>
                  </a:schemeClr>
                </a:solidFill>
              </a:rPr>
              <a:t>¿</a:t>
            </a:r>
            <a:r>
              <a:rPr lang="es-CO" sz="4400" b="1" dirty="0">
                <a:solidFill>
                  <a:schemeClr val="bg1">
                    <a:lumMod val="75000"/>
                  </a:schemeClr>
                </a:solidFill>
              </a:rPr>
              <a:t>Cuántos datos </a:t>
            </a:r>
            <a:r>
              <a:rPr lang="es-CO" sz="4400" dirty="0">
                <a:solidFill>
                  <a:schemeClr val="bg1">
                    <a:lumMod val="75000"/>
                  </a:schemeClr>
                </a:solidFill>
              </a:rPr>
              <a:t>manejamos en la actualidad?</a:t>
            </a:r>
          </a:p>
          <a:p>
            <a:pPr marL="0" indent="0" algn="ctr">
              <a:buNone/>
            </a:pPr>
            <a:endParaRPr lang="es-CO" sz="2400" dirty="0"/>
          </a:p>
          <a:p>
            <a:pPr marL="0" indent="0" algn="ctr">
              <a:buNone/>
            </a:pPr>
            <a:r>
              <a:rPr lang="es-CO" sz="4400" dirty="0"/>
              <a:t>¿</a:t>
            </a:r>
            <a:r>
              <a:rPr lang="es-CO" sz="4400" b="1" dirty="0"/>
              <a:t>Son suficientes </a:t>
            </a:r>
            <a:r>
              <a:rPr lang="es-CO" sz="4400" dirty="0"/>
              <a:t>las tecnologías “tradicionales”?</a:t>
            </a:r>
          </a:p>
        </p:txBody>
      </p:sp>
    </p:spTree>
    <p:extLst>
      <p:ext uri="{BB962C8B-B14F-4D97-AF65-F5344CB8AC3E}">
        <p14:creationId xmlns:p14="http://schemas.microsoft.com/office/powerpoint/2010/main" val="2738924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1901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Evolución</a:t>
            </a:r>
            <a:endParaRPr lang="es-CO" sz="2400" b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26" y="1196394"/>
            <a:ext cx="8402095" cy="467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627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4400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Inteligencia de Negocios</a:t>
            </a:r>
            <a:endParaRPr lang="es-CO" sz="2400" b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es-CO" sz="3600" dirty="0"/>
              <a:t>Inteligencia de Negocios: </a:t>
            </a:r>
          </a:p>
          <a:p>
            <a:pPr marL="628650" indent="-571500"/>
            <a:r>
              <a:rPr lang="en-GB" dirty="0" err="1"/>
              <a:t>conceptos</a:t>
            </a:r>
            <a:r>
              <a:rPr lang="en-GB" dirty="0"/>
              <a:t> y </a:t>
            </a:r>
            <a:r>
              <a:rPr lang="en-GB" dirty="0" err="1"/>
              <a:t>métodos</a:t>
            </a:r>
            <a:r>
              <a:rPr lang="en-GB" dirty="0"/>
              <a:t> para </a:t>
            </a:r>
            <a:r>
              <a:rPr lang="en-GB" dirty="0" err="1"/>
              <a:t>mejorar</a:t>
            </a:r>
            <a:r>
              <a:rPr lang="en-GB" dirty="0"/>
              <a:t> la </a:t>
            </a:r>
            <a:r>
              <a:rPr lang="en-GB" dirty="0" err="1"/>
              <a:t>toma</a:t>
            </a:r>
            <a:r>
              <a:rPr lang="en-GB" dirty="0"/>
              <a:t> de </a:t>
            </a:r>
            <a:r>
              <a:rPr lang="en-GB" dirty="0" err="1"/>
              <a:t>decisiones</a:t>
            </a:r>
            <a:r>
              <a:rPr lang="en-GB" dirty="0"/>
              <a:t> de </a:t>
            </a:r>
            <a:r>
              <a:rPr lang="en-GB" dirty="0" err="1"/>
              <a:t>negocios</a:t>
            </a:r>
            <a:r>
              <a:rPr lang="en-GB" dirty="0"/>
              <a:t> </a:t>
            </a:r>
            <a:r>
              <a:rPr lang="en-GB" dirty="0" err="1"/>
              <a:t>mediante</a:t>
            </a:r>
            <a:r>
              <a:rPr lang="en-GB" dirty="0"/>
              <a:t> el </a:t>
            </a:r>
            <a:r>
              <a:rPr lang="en-GB" dirty="0" err="1"/>
              <a:t>uso</a:t>
            </a:r>
            <a:r>
              <a:rPr lang="en-GB" dirty="0"/>
              <a:t> de </a:t>
            </a:r>
            <a:r>
              <a:rPr lang="en-GB" dirty="0" err="1"/>
              <a:t>sistemas</a:t>
            </a:r>
            <a:r>
              <a:rPr lang="en-GB" dirty="0"/>
              <a:t> de </a:t>
            </a:r>
            <a:r>
              <a:rPr lang="en-GB" dirty="0" err="1"/>
              <a:t>soporte</a:t>
            </a:r>
            <a:r>
              <a:rPr lang="en-GB" dirty="0"/>
              <a:t> </a:t>
            </a:r>
            <a:r>
              <a:rPr lang="en-GB" dirty="0" err="1"/>
              <a:t>basados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hechos</a:t>
            </a:r>
            <a:r>
              <a:rPr lang="en-GB" dirty="0"/>
              <a:t> / </a:t>
            </a:r>
            <a:r>
              <a:rPr lang="en-GB" dirty="0" err="1"/>
              <a:t>evidencias</a:t>
            </a:r>
            <a:r>
              <a:rPr lang="en-GB" dirty="0"/>
              <a:t>”</a:t>
            </a:r>
          </a:p>
          <a:p>
            <a:pPr marL="628650" indent="-571500"/>
            <a:endParaRPr lang="en-GB" dirty="0"/>
          </a:p>
          <a:p>
            <a:pPr marL="57150" indent="0" algn="r">
              <a:buNone/>
            </a:pPr>
            <a:r>
              <a:rPr lang="en-GB" sz="2800" i="1" dirty="0"/>
              <a:t>- Howard </a:t>
            </a:r>
            <a:r>
              <a:rPr lang="en-GB" sz="2800" i="1" dirty="0" err="1"/>
              <a:t>Dresner</a:t>
            </a:r>
            <a:r>
              <a:rPr lang="en-GB" sz="2800" i="1" dirty="0"/>
              <a:t>, Gartner</a:t>
            </a:r>
            <a:endParaRPr lang="es-CO" sz="2800" i="1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60615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4400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Inteligencia de Negocios</a:t>
            </a:r>
            <a:endParaRPr lang="es-CO" sz="2400" b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upo 9"/>
          <p:cNvGrpSpPr/>
          <p:nvPr/>
        </p:nvGrpSpPr>
        <p:grpSpPr>
          <a:xfrm>
            <a:off x="837070" y="1826145"/>
            <a:ext cx="3387199" cy="3634497"/>
            <a:chOff x="1020162" y="1826145"/>
            <a:chExt cx="2908966" cy="3293699"/>
          </a:xfrm>
        </p:grpSpPr>
        <p:sp>
          <p:nvSpPr>
            <p:cNvPr id="5" name="Triángulo isósceles 4"/>
            <p:cNvSpPr/>
            <p:nvPr/>
          </p:nvSpPr>
          <p:spPr>
            <a:xfrm>
              <a:off x="1824721" y="1826145"/>
              <a:ext cx="1299847" cy="1354937"/>
            </a:xfrm>
            <a:prstGeom prst="triangle">
              <a:avLst>
                <a:gd name="adj" fmla="val 49009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6" name="Trapecio 5"/>
            <p:cNvSpPr/>
            <p:nvPr/>
          </p:nvSpPr>
          <p:spPr>
            <a:xfrm>
              <a:off x="1394724" y="3345309"/>
              <a:ext cx="2159845" cy="805154"/>
            </a:xfrm>
            <a:prstGeom prst="trapezoid">
              <a:avLst>
                <a:gd name="adj" fmla="val 43382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9" name="Trapecio 8"/>
            <p:cNvSpPr/>
            <p:nvPr/>
          </p:nvSpPr>
          <p:spPr>
            <a:xfrm>
              <a:off x="1020162" y="4314690"/>
              <a:ext cx="2908966" cy="805154"/>
            </a:xfrm>
            <a:prstGeom prst="trapezoid">
              <a:avLst>
                <a:gd name="adj" fmla="val 43382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11" name="CuadroTexto 10"/>
          <p:cNvSpPr txBox="1"/>
          <p:nvPr/>
        </p:nvSpPr>
        <p:spPr>
          <a:xfrm>
            <a:off x="4404575" y="4572179"/>
            <a:ext cx="1377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Recopilar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4404575" y="3666135"/>
            <a:ext cx="1197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Integrar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4404575" y="1924587"/>
            <a:ext cx="1087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Decidir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4404575" y="2746793"/>
            <a:ext cx="1217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Analizar</a:t>
            </a:r>
          </a:p>
        </p:txBody>
      </p:sp>
    </p:spTree>
    <p:extLst>
      <p:ext uri="{BB962C8B-B14F-4D97-AF65-F5344CB8AC3E}">
        <p14:creationId xmlns:p14="http://schemas.microsoft.com/office/powerpoint/2010/main" val="1393131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4400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Inteligencia de Negocios</a:t>
            </a:r>
            <a:endParaRPr lang="es-CO" sz="2400" b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upo 9"/>
          <p:cNvGrpSpPr/>
          <p:nvPr/>
        </p:nvGrpSpPr>
        <p:grpSpPr>
          <a:xfrm>
            <a:off x="837070" y="1826145"/>
            <a:ext cx="3387199" cy="3634497"/>
            <a:chOff x="1020162" y="1826145"/>
            <a:chExt cx="2908966" cy="3293699"/>
          </a:xfrm>
        </p:grpSpPr>
        <p:sp>
          <p:nvSpPr>
            <p:cNvPr id="5" name="Triángulo isósceles 4"/>
            <p:cNvSpPr/>
            <p:nvPr/>
          </p:nvSpPr>
          <p:spPr>
            <a:xfrm>
              <a:off x="1824721" y="1826145"/>
              <a:ext cx="1299847" cy="1354937"/>
            </a:xfrm>
            <a:prstGeom prst="triangle">
              <a:avLst>
                <a:gd name="adj" fmla="val 49009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6" name="Trapecio 5"/>
            <p:cNvSpPr/>
            <p:nvPr/>
          </p:nvSpPr>
          <p:spPr>
            <a:xfrm>
              <a:off x="1394724" y="3345309"/>
              <a:ext cx="2159845" cy="805154"/>
            </a:xfrm>
            <a:prstGeom prst="trapezoid">
              <a:avLst>
                <a:gd name="adj" fmla="val 43382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9" name="Trapecio 8"/>
            <p:cNvSpPr/>
            <p:nvPr/>
          </p:nvSpPr>
          <p:spPr>
            <a:xfrm>
              <a:off x="1020162" y="4314690"/>
              <a:ext cx="2908966" cy="805154"/>
            </a:xfrm>
            <a:prstGeom prst="trapezoid">
              <a:avLst>
                <a:gd name="adj" fmla="val 43382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11" name="CuadroTexto 10"/>
          <p:cNvSpPr txBox="1"/>
          <p:nvPr/>
        </p:nvSpPr>
        <p:spPr>
          <a:xfrm>
            <a:off x="4404575" y="4572179"/>
            <a:ext cx="27185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Hechos</a:t>
            </a:r>
          </a:p>
          <a:p>
            <a:r>
              <a:rPr lang="es-CO" dirty="0"/>
              <a:t>Transacciones, Registros, …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4404574" y="3502496"/>
            <a:ext cx="28169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Información</a:t>
            </a:r>
          </a:p>
          <a:p>
            <a:r>
              <a:rPr lang="es-CO" dirty="0"/>
              <a:t>Agregaciones, Promedios, …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4404575" y="2039049"/>
            <a:ext cx="31373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Conocimiento</a:t>
            </a:r>
          </a:p>
          <a:p>
            <a:r>
              <a:rPr lang="es-CO" dirty="0"/>
              <a:t>Reglas, Patrones, Tendencias, …</a:t>
            </a:r>
          </a:p>
        </p:txBody>
      </p:sp>
    </p:spTree>
    <p:extLst>
      <p:ext uri="{BB962C8B-B14F-4D97-AF65-F5344CB8AC3E}">
        <p14:creationId xmlns:p14="http://schemas.microsoft.com/office/powerpoint/2010/main" val="2963717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4400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Inteligencia de Negocios</a:t>
            </a:r>
            <a:endParaRPr lang="es-CO" sz="2400" b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upo 9"/>
          <p:cNvGrpSpPr/>
          <p:nvPr/>
        </p:nvGrpSpPr>
        <p:grpSpPr>
          <a:xfrm>
            <a:off x="837070" y="1826145"/>
            <a:ext cx="3387199" cy="3634497"/>
            <a:chOff x="1020162" y="1826145"/>
            <a:chExt cx="2908966" cy="3293699"/>
          </a:xfrm>
        </p:grpSpPr>
        <p:sp>
          <p:nvSpPr>
            <p:cNvPr id="5" name="Triángulo isósceles 4"/>
            <p:cNvSpPr/>
            <p:nvPr/>
          </p:nvSpPr>
          <p:spPr>
            <a:xfrm>
              <a:off x="1824721" y="1826145"/>
              <a:ext cx="1299847" cy="1354937"/>
            </a:xfrm>
            <a:prstGeom prst="triangle">
              <a:avLst>
                <a:gd name="adj" fmla="val 49009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6" name="Trapecio 5"/>
            <p:cNvSpPr/>
            <p:nvPr/>
          </p:nvSpPr>
          <p:spPr>
            <a:xfrm>
              <a:off x="1394724" y="3345309"/>
              <a:ext cx="2159845" cy="805154"/>
            </a:xfrm>
            <a:prstGeom prst="trapezoid">
              <a:avLst>
                <a:gd name="adj" fmla="val 43382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9" name="Trapecio 8"/>
            <p:cNvSpPr/>
            <p:nvPr/>
          </p:nvSpPr>
          <p:spPr>
            <a:xfrm>
              <a:off x="1020162" y="4314690"/>
              <a:ext cx="2908966" cy="805154"/>
            </a:xfrm>
            <a:prstGeom prst="trapezoid">
              <a:avLst>
                <a:gd name="adj" fmla="val 43382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11" name="CuadroTexto 10"/>
          <p:cNvSpPr txBox="1"/>
          <p:nvPr/>
        </p:nvSpPr>
        <p:spPr>
          <a:xfrm>
            <a:off x="4404575" y="4572179"/>
            <a:ext cx="27185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Hechos</a:t>
            </a:r>
          </a:p>
          <a:p>
            <a:r>
              <a:rPr lang="es-CO" dirty="0"/>
              <a:t>Transacciones, Registros, …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4404574" y="3502496"/>
            <a:ext cx="28169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Información</a:t>
            </a:r>
          </a:p>
          <a:p>
            <a:r>
              <a:rPr lang="es-CO" dirty="0"/>
              <a:t>Agregaciones, Promedios, …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4404575" y="2039049"/>
            <a:ext cx="31373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Conocimiento</a:t>
            </a:r>
          </a:p>
          <a:p>
            <a:r>
              <a:rPr lang="es-CO" dirty="0"/>
              <a:t>Reglas, Patrones, Tendencias, …</a:t>
            </a:r>
          </a:p>
        </p:txBody>
      </p:sp>
      <p:sp>
        <p:nvSpPr>
          <p:cNvPr id="3" name="Rectángulo 2"/>
          <p:cNvSpPr/>
          <p:nvPr/>
        </p:nvSpPr>
        <p:spPr>
          <a:xfrm>
            <a:off x="4224269" y="1429555"/>
            <a:ext cx="4507607" cy="4146997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Flecha arriba 3"/>
          <p:cNvSpPr/>
          <p:nvPr/>
        </p:nvSpPr>
        <p:spPr>
          <a:xfrm rot="21235526">
            <a:off x="6870197" y="2409639"/>
            <a:ext cx="866368" cy="3013622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CuadroTexto 1"/>
          <p:cNvSpPr txBox="1"/>
          <p:nvPr/>
        </p:nvSpPr>
        <p:spPr>
          <a:xfrm rot="21276998">
            <a:off x="6516710" y="5168254"/>
            <a:ext cx="1789849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CO" sz="3200" b="1" dirty="0">
                <a:solidFill>
                  <a:srgbClr val="002060"/>
                </a:solidFill>
              </a:rPr>
              <a:t>Evidencia</a:t>
            </a:r>
          </a:p>
        </p:txBody>
      </p:sp>
      <p:sp>
        <p:nvSpPr>
          <p:cNvPr id="14" name="CuadroTexto 13"/>
          <p:cNvSpPr txBox="1"/>
          <p:nvPr/>
        </p:nvSpPr>
        <p:spPr>
          <a:xfrm rot="21276998">
            <a:off x="6124244" y="1918565"/>
            <a:ext cx="1997663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CO" sz="3200" b="1" dirty="0">
                <a:solidFill>
                  <a:srgbClr val="002060"/>
                </a:solidFill>
              </a:rPr>
              <a:t>Decisiones</a:t>
            </a:r>
          </a:p>
        </p:txBody>
      </p:sp>
    </p:spTree>
    <p:extLst>
      <p:ext uri="{BB962C8B-B14F-4D97-AF65-F5344CB8AC3E}">
        <p14:creationId xmlns:p14="http://schemas.microsoft.com/office/powerpoint/2010/main" val="2972668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4400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Inteligencia de Negocios</a:t>
            </a:r>
            <a:endParaRPr lang="es-CO" sz="2400" b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O" dirty="0"/>
              <a:t>El Modelo Tradicional:</a:t>
            </a:r>
          </a:p>
        </p:txBody>
      </p:sp>
      <p:sp>
        <p:nvSpPr>
          <p:cNvPr id="4" name="Cilindro 3"/>
          <p:cNvSpPr/>
          <p:nvPr/>
        </p:nvSpPr>
        <p:spPr>
          <a:xfrm>
            <a:off x="883448" y="2710522"/>
            <a:ext cx="1107583" cy="114621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Pentágono regular 16"/>
          <p:cNvSpPr/>
          <p:nvPr/>
        </p:nvSpPr>
        <p:spPr>
          <a:xfrm>
            <a:off x="7020578" y="2710522"/>
            <a:ext cx="1300767" cy="1159098"/>
          </a:xfrm>
          <a:prstGeom prst="pen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22" name="Grupo 21"/>
          <p:cNvGrpSpPr/>
          <p:nvPr/>
        </p:nvGrpSpPr>
        <p:grpSpPr>
          <a:xfrm>
            <a:off x="3846171" y="2427813"/>
            <a:ext cx="1576993" cy="1746049"/>
            <a:chOff x="3819255" y="2658526"/>
            <a:chExt cx="1756626" cy="2183956"/>
          </a:xfrm>
        </p:grpSpPr>
        <p:sp>
          <p:nvSpPr>
            <p:cNvPr id="15" name="Cilindro 14"/>
            <p:cNvSpPr/>
            <p:nvPr/>
          </p:nvSpPr>
          <p:spPr>
            <a:xfrm>
              <a:off x="3819255" y="2658526"/>
              <a:ext cx="1107583" cy="1146219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8" name="Cubo 17"/>
            <p:cNvSpPr/>
            <p:nvPr/>
          </p:nvSpPr>
          <p:spPr>
            <a:xfrm>
              <a:off x="4277794" y="3108769"/>
              <a:ext cx="1298087" cy="1101144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9" name="Cilindro 18"/>
            <p:cNvSpPr/>
            <p:nvPr/>
          </p:nvSpPr>
          <p:spPr>
            <a:xfrm>
              <a:off x="4126339" y="3819810"/>
              <a:ext cx="734096" cy="734096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0" name="Cilindro 19"/>
            <p:cNvSpPr/>
            <p:nvPr/>
          </p:nvSpPr>
          <p:spPr>
            <a:xfrm>
              <a:off x="3849237" y="4108386"/>
              <a:ext cx="734096" cy="734096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21" name="CuadroTexto 20"/>
          <p:cNvSpPr txBox="1"/>
          <p:nvPr/>
        </p:nvSpPr>
        <p:spPr>
          <a:xfrm>
            <a:off x="636176" y="4285082"/>
            <a:ext cx="218515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BD </a:t>
            </a:r>
            <a:br>
              <a:rPr lang="es-CO" sz="2400" b="1" dirty="0"/>
            </a:br>
            <a:r>
              <a:rPr lang="es-CO" sz="2400" b="1" dirty="0"/>
              <a:t>Transaccionales</a:t>
            </a:r>
            <a:br>
              <a:rPr lang="es-CO" sz="2400" b="1" dirty="0"/>
            </a:br>
            <a:r>
              <a:rPr lang="es-CO" dirty="0"/>
              <a:t>OLTP</a:t>
            </a:r>
          </a:p>
        </p:txBody>
      </p:sp>
      <p:sp>
        <p:nvSpPr>
          <p:cNvPr id="23" name="CuadroTexto 22"/>
          <p:cNvSpPr txBox="1"/>
          <p:nvPr/>
        </p:nvSpPr>
        <p:spPr>
          <a:xfrm>
            <a:off x="3482104" y="4285082"/>
            <a:ext cx="212205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BD </a:t>
            </a:r>
            <a:br>
              <a:rPr lang="es-CO" sz="2400" b="1" dirty="0"/>
            </a:br>
            <a:r>
              <a:rPr lang="es-CO" sz="2400" b="1" dirty="0" err="1"/>
              <a:t>Análiticas</a:t>
            </a:r>
            <a:br>
              <a:rPr lang="es-CO" sz="2400" b="1" dirty="0"/>
            </a:br>
            <a:r>
              <a:rPr lang="es-CO" dirty="0"/>
              <a:t>OLAP / ODS</a:t>
            </a:r>
          </a:p>
          <a:p>
            <a:pPr marL="285750" indent="-285750">
              <a:buFontTx/>
              <a:buChar char="-"/>
            </a:pPr>
            <a:r>
              <a:rPr lang="es-CO" dirty="0"/>
              <a:t>Bodegas de datos</a:t>
            </a:r>
          </a:p>
        </p:txBody>
      </p:sp>
      <p:sp>
        <p:nvSpPr>
          <p:cNvPr id="24" name="CuadroTexto 23"/>
          <p:cNvSpPr txBox="1"/>
          <p:nvPr/>
        </p:nvSpPr>
        <p:spPr>
          <a:xfrm>
            <a:off x="6533924" y="4173862"/>
            <a:ext cx="15921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Modelos</a:t>
            </a:r>
            <a:br>
              <a:rPr lang="es-CO" sz="2400" b="1" dirty="0"/>
            </a:br>
            <a:r>
              <a:rPr lang="es-CO" sz="2400" b="1" dirty="0"/>
              <a:t>Predictivos</a:t>
            </a:r>
            <a:br>
              <a:rPr lang="es-CO" sz="2400" b="1" dirty="0"/>
            </a:br>
            <a:r>
              <a:rPr lang="es-CO" dirty="0"/>
              <a:t>Data </a:t>
            </a:r>
            <a:r>
              <a:rPr lang="es-CO" dirty="0" err="1"/>
              <a:t>Mining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30556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echa derecha 1"/>
          <p:cNvSpPr/>
          <p:nvPr/>
        </p:nvSpPr>
        <p:spPr>
          <a:xfrm>
            <a:off x="1780229" y="2893850"/>
            <a:ext cx="2228825" cy="69311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Flecha derecha 15"/>
          <p:cNvSpPr/>
          <p:nvPr/>
        </p:nvSpPr>
        <p:spPr>
          <a:xfrm>
            <a:off x="5039323" y="2931244"/>
            <a:ext cx="2228825" cy="69311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4400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Inteligencia de Negocios</a:t>
            </a:r>
            <a:endParaRPr lang="es-CO" sz="2400" b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O" dirty="0"/>
              <a:t>El Modelo Tradicional:</a:t>
            </a:r>
          </a:p>
        </p:txBody>
      </p:sp>
      <p:sp>
        <p:nvSpPr>
          <p:cNvPr id="4" name="Cilindro 3"/>
          <p:cNvSpPr/>
          <p:nvPr/>
        </p:nvSpPr>
        <p:spPr>
          <a:xfrm>
            <a:off x="883448" y="2710522"/>
            <a:ext cx="1107583" cy="114621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Pentágono regular 16"/>
          <p:cNvSpPr/>
          <p:nvPr/>
        </p:nvSpPr>
        <p:spPr>
          <a:xfrm>
            <a:off x="7020578" y="2710522"/>
            <a:ext cx="1300767" cy="1159098"/>
          </a:xfrm>
          <a:prstGeom prst="pen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22" name="Grupo 21"/>
          <p:cNvGrpSpPr/>
          <p:nvPr/>
        </p:nvGrpSpPr>
        <p:grpSpPr>
          <a:xfrm>
            <a:off x="3846171" y="2427813"/>
            <a:ext cx="1576993" cy="1746049"/>
            <a:chOff x="3819255" y="2658526"/>
            <a:chExt cx="1756626" cy="2183956"/>
          </a:xfrm>
        </p:grpSpPr>
        <p:sp>
          <p:nvSpPr>
            <p:cNvPr id="15" name="Cilindro 14"/>
            <p:cNvSpPr/>
            <p:nvPr/>
          </p:nvSpPr>
          <p:spPr>
            <a:xfrm>
              <a:off x="3819255" y="2658526"/>
              <a:ext cx="1107583" cy="1146219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8" name="Cubo 17"/>
            <p:cNvSpPr/>
            <p:nvPr/>
          </p:nvSpPr>
          <p:spPr>
            <a:xfrm>
              <a:off x="4277794" y="3108769"/>
              <a:ext cx="1298087" cy="1101144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9" name="Cilindro 18"/>
            <p:cNvSpPr/>
            <p:nvPr/>
          </p:nvSpPr>
          <p:spPr>
            <a:xfrm>
              <a:off x="4126339" y="3819810"/>
              <a:ext cx="734096" cy="734096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0" name="Cilindro 19"/>
            <p:cNvSpPr/>
            <p:nvPr/>
          </p:nvSpPr>
          <p:spPr>
            <a:xfrm>
              <a:off x="3849237" y="4108386"/>
              <a:ext cx="734096" cy="734096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25" name="CuadroTexto 24"/>
          <p:cNvSpPr txBox="1"/>
          <p:nvPr/>
        </p:nvSpPr>
        <p:spPr>
          <a:xfrm>
            <a:off x="1889433" y="4438794"/>
            <a:ext cx="5989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Es un proceso en BATCH</a:t>
            </a:r>
          </a:p>
          <a:p>
            <a:r>
              <a:rPr lang="es-CO" dirty="0"/>
              <a:t>Los modelos de análisis / predictivos consideran datos previos</a:t>
            </a:r>
          </a:p>
        </p:txBody>
      </p:sp>
      <p:sp>
        <p:nvSpPr>
          <p:cNvPr id="26" name="Flecha derecha 25"/>
          <p:cNvSpPr/>
          <p:nvPr/>
        </p:nvSpPr>
        <p:spPr>
          <a:xfrm>
            <a:off x="241164" y="2931244"/>
            <a:ext cx="871039" cy="69311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190282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/>
          <a:p>
            <a:pPr marL="0" indent="0" algn="ctr">
              <a:buNone/>
            </a:pPr>
            <a:r>
              <a:rPr lang="es-CO" sz="4400" dirty="0"/>
              <a:t>En nuestro trabajo…</a:t>
            </a:r>
          </a:p>
          <a:p>
            <a:pPr marL="0" indent="0" algn="ctr">
              <a:buNone/>
            </a:pPr>
            <a:endParaRPr lang="es-CO" sz="4400" dirty="0"/>
          </a:p>
          <a:p>
            <a:pPr marL="0" indent="0" algn="ctr">
              <a:buNone/>
            </a:pPr>
            <a:r>
              <a:rPr lang="es-CO" sz="4400" dirty="0"/>
              <a:t>¿</a:t>
            </a:r>
            <a:r>
              <a:rPr lang="es-CO" sz="4400" b="1" dirty="0"/>
              <a:t>Qué tecnologías manejamos </a:t>
            </a:r>
            <a:r>
              <a:rPr lang="es-CO" sz="4400" dirty="0"/>
              <a:t>para generar conocimiento a partir de los datos?</a:t>
            </a:r>
          </a:p>
        </p:txBody>
      </p:sp>
    </p:spTree>
    <p:extLst>
      <p:ext uri="{BB962C8B-B14F-4D97-AF65-F5344CB8AC3E}">
        <p14:creationId xmlns:p14="http://schemas.microsoft.com/office/powerpoint/2010/main" val="3385340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2385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Expectativas</a:t>
            </a:r>
            <a:endParaRPr lang="es-CO" sz="2400" b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¿Expectativas tienen con respecto al curso?</a:t>
            </a:r>
          </a:p>
          <a:p>
            <a:pPr marL="0" indent="0">
              <a:buNone/>
            </a:pPr>
            <a:r>
              <a:rPr lang="es-ES" dirty="0"/>
              <a:t>¿Experiencia previa?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62161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1643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Big Data</a:t>
            </a:r>
            <a:endParaRPr lang="es-CO" sz="2400" b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es-CO" sz="3600" b="1" dirty="0"/>
              <a:t>Big Data</a:t>
            </a:r>
          </a:p>
          <a:p>
            <a:pPr marL="628650" indent="-571500"/>
            <a:r>
              <a:rPr lang="en-GB" dirty="0" err="1"/>
              <a:t>Existen</a:t>
            </a:r>
            <a:r>
              <a:rPr lang="en-GB" dirty="0"/>
              <a:t> </a:t>
            </a:r>
            <a:r>
              <a:rPr lang="en-GB" dirty="0" err="1"/>
              <a:t>situaciones</a:t>
            </a:r>
            <a:r>
              <a:rPr lang="en-GB" dirty="0"/>
              <a:t> / </a:t>
            </a:r>
            <a:r>
              <a:rPr lang="en-GB" dirty="0" err="1"/>
              <a:t>aplicaciones</a:t>
            </a:r>
            <a:r>
              <a:rPr lang="en-GB" dirty="0"/>
              <a:t> </a:t>
            </a:r>
            <a:r>
              <a:rPr lang="en-GB" dirty="0" err="1"/>
              <a:t>donde</a:t>
            </a:r>
            <a:r>
              <a:rPr lang="en-GB" dirty="0"/>
              <a:t> las </a:t>
            </a:r>
            <a:r>
              <a:rPr lang="en-GB" dirty="0" err="1"/>
              <a:t>tecnologías</a:t>
            </a:r>
            <a:r>
              <a:rPr lang="en-GB" dirty="0"/>
              <a:t> “</a:t>
            </a:r>
            <a:r>
              <a:rPr lang="en-GB" dirty="0" err="1"/>
              <a:t>tradicionales</a:t>
            </a:r>
            <a:r>
              <a:rPr lang="en-GB" dirty="0"/>
              <a:t>” no </a:t>
            </a:r>
            <a:r>
              <a:rPr lang="en-GB" dirty="0" err="1"/>
              <a:t>funcionan</a:t>
            </a:r>
            <a:r>
              <a:rPr lang="en-GB" dirty="0"/>
              <a:t> </a:t>
            </a:r>
            <a:r>
              <a:rPr lang="en-GB" dirty="0" err="1"/>
              <a:t>muy</a:t>
            </a:r>
            <a:r>
              <a:rPr lang="en-GB" dirty="0"/>
              <a:t> </a:t>
            </a:r>
            <a:r>
              <a:rPr lang="en-GB" dirty="0" err="1"/>
              <a:t>bien</a:t>
            </a:r>
            <a:r>
              <a:rPr lang="en-GB" dirty="0"/>
              <a:t>.</a:t>
            </a:r>
          </a:p>
          <a:p>
            <a:pPr marL="628650" indent="-571500"/>
            <a:endParaRPr lang="en-GB" dirty="0"/>
          </a:p>
          <a:p>
            <a:pPr marL="628650" indent="-571500"/>
            <a:r>
              <a:rPr lang="en-GB" dirty="0" err="1"/>
              <a:t>Estas</a:t>
            </a:r>
            <a:r>
              <a:rPr lang="en-GB" dirty="0"/>
              <a:t> </a:t>
            </a:r>
            <a:r>
              <a:rPr lang="en-GB" dirty="0" err="1"/>
              <a:t>situaciones</a:t>
            </a:r>
            <a:r>
              <a:rPr lang="en-GB" dirty="0"/>
              <a:t> son </a:t>
            </a:r>
            <a:r>
              <a:rPr lang="en-GB" dirty="0" err="1"/>
              <a:t>usualmente</a:t>
            </a:r>
            <a:r>
              <a:rPr lang="en-GB" dirty="0"/>
              <a:t> </a:t>
            </a:r>
            <a:r>
              <a:rPr lang="en-GB" dirty="0" err="1"/>
              <a:t>descritas</a:t>
            </a:r>
            <a:r>
              <a:rPr lang="en-GB" dirty="0"/>
              <a:t> </a:t>
            </a:r>
            <a:r>
              <a:rPr lang="en-GB" dirty="0" err="1"/>
              <a:t>mediante</a:t>
            </a:r>
            <a:r>
              <a:rPr lang="en-GB" dirty="0"/>
              <a:t> 5 V</a:t>
            </a:r>
          </a:p>
          <a:p>
            <a:pPr marL="0" indent="0"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472739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29209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Big Data : Las V</a:t>
            </a:r>
            <a:endParaRPr lang="es-CO" sz="2400" b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2625610" y="2177844"/>
            <a:ext cx="3661211" cy="3655505"/>
            <a:chOff x="2245582" y="1738260"/>
            <a:chExt cx="3661211" cy="365550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" name="Franja diagonal 1"/>
            <p:cNvSpPr/>
            <p:nvPr/>
          </p:nvSpPr>
          <p:spPr>
            <a:xfrm rot="2721144">
              <a:off x="3064938" y="3200706"/>
              <a:ext cx="2222484" cy="2163634"/>
            </a:xfrm>
            <a:prstGeom prst="diagStrip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12" name="Franja diagonal 11"/>
            <p:cNvSpPr/>
            <p:nvPr/>
          </p:nvSpPr>
          <p:spPr>
            <a:xfrm rot="9748189">
              <a:off x="2245582" y="1834415"/>
              <a:ext cx="2222484" cy="2163634"/>
            </a:xfrm>
            <a:prstGeom prst="diagStrip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13" name="Franja diagonal 12"/>
            <p:cNvSpPr/>
            <p:nvPr/>
          </p:nvSpPr>
          <p:spPr>
            <a:xfrm rot="17028391">
              <a:off x="3713734" y="1767685"/>
              <a:ext cx="2222484" cy="2163634"/>
            </a:xfrm>
            <a:prstGeom prst="diagStrip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5130811" y="2963271"/>
            <a:ext cx="1790191" cy="4360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 lIns="63500" tIns="63500" rIns="63500" bIns="6350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Velocidad</a:t>
            </a:r>
            <a:endParaRPr kumimoji="0" lang="en-GB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3780881" y="4943089"/>
            <a:ext cx="1790191" cy="4360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 lIns="63500" tIns="63500" rIns="63500" bIns="6350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Variedad</a:t>
            </a:r>
            <a:endParaRPr kumimoji="0" lang="en-GB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2019825" y="3071077"/>
            <a:ext cx="1790191" cy="4360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 lIns="63500" tIns="63500" rIns="63500" bIns="6350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Volumen</a:t>
            </a:r>
            <a:endParaRPr kumimoji="0" lang="en-GB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3260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29209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Big Data : Las V</a:t>
            </a:r>
            <a:endParaRPr lang="es-CO" sz="2400" b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Chart 7"/>
          <p:cNvGraphicFramePr/>
          <p:nvPr>
            <p:extLst>
              <p:ext uri="{D42A27DB-BD31-4B8C-83A1-F6EECF244321}">
                <p14:modId xmlns:p14="http://schemas.microsoft.com/office/powerpoint/2010/main" val="1804481863"/>
              </p:ext>
            </p:extLst>
          </p:nvPr>
        </p:nvGraphicFramePr>
        <p:xfrm>
          <a:off x="2184400" y="1524000"/>
          <a:ext cx="5113867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3115629" y="2439249"/>
            <a:ext cx="1790191" cy="4360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 lIns="63500" tIns="63500" rIns="63500" bIns="6350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Variedad</a:t>
            </a:r>
            <a:endParaRPr kumimoji="0" lang="en-GB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2816248" y="3585398"/>
            <a:ext cx="1790191" cy="4360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 lIns="63500" tIns="63500" rIns="63500" bIns="6350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Veracidad</a:t>
            </a:r>
            <a:endParaRPr kumimoji="0" lang="en-GB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3837189" y="4476847"/>
            <a:ext cx="1790191" cy="4360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 lIns="63500" tIns="63500" rIns="63500" bIns="6350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Valor</a:t>
            </a:r>
            <a:endParaRPr kumimoji="0" lang="en-GB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167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29209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Big Data : Las V</a:t>
            </a:r>
            <a:endParaRPr lang="es-CO" sz="2400" b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2" name="Marcador de contenido 1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CO" sz="3600" b="1" dirty="0"/>
              <a:t>Volumen</a:t>
            </a:r>
          </a:p>
          <a:p>
            <a:pPr>
              <a:buFontTx/>
              <a:buChar char="-"/>
            </a:pPr>
            <a:r>
              <a:rPr lang="es-CO" dirty="0"/>
              <a:t>Grandes cantidades de datos generados cada segundo.</a:t>
            </a:r>
          </a:p>
          <a:p>
            <a:pPr lvl="1">
              <a:buFontTx/>
              <a:buChar char="-"/>
            </a:pPr>
            <a:r>
              <a:rPr lang="es-CO" dirty="0"/>
              <a:t>No hablamos de TB, sino de </a:t>
            </a:r>
            <a:r>
              <a:rPr lang="es-CO" dirty="0" err="1"/>
              <a:t>Zettabytes</a:t>
            </a:r>
            <a:r>
              <a:rPr lang="es-CO" dirty="0"/>
              <a:t> o </a:t>
            </a:r>
            <a:r>
              <a:rPr lang="es-CO" dirty="0" err="1"/>
              <a:t>Brontobytes</a:t>
            </a:r>
            <a:endParaRPr lang="es-CO" dirty="0"/>
          </a:p>
          <a:p>
            <a:pPr>
              <a:buFontTx/>
              <a:buChar char="-"/>
            </a:pPr>
            <a:endParaRPr lang="es-CO" dirty="0"/>
          </a:p>
          <a:p>
            <a:pPr>
              <a:buFontTx/>
              <a:buChar char="-"/>
            </a:pPr>
            <a:r>
              <a:rPr lang="es-CO" dirty="0"/>
              <a:t>Estos conjuntos de datos son demasiado grandes para ser almacenados con tecnología de bases de datos tradicionales</a:t>
            </a:r>
          </a:p>
          <a:p>
            <a:pPr>
              <a:buFontTx/>
              <a:buChar char="-"/>
            </a:pPr>
            <a:r>
              <a:rPr lang="es-CO" dirty="0"/>
              <a:t>Los nuevos sistemas son sistemas distribuidos capaces de almacenar y analizar datos en muchísimos computadores.</a:t>
            </a:r>
          </a:p>
          <a:p>
            <a:pPr>
              <a:buFontTx/>
              <a:buChar char="-"/>
            </a:pPr>
            <a:endParaRPr lang="es-CO" dirty="0"/>
          </a:p>
          <a:p>
            <a:pPr>
              <a:buFontTx/>
              <a:buChar char="-"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193702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29209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Big Data : Las V</a:t>
            </a:r>
            <a:endParaRPr lang="es-CO" sz="2400" b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2" name="Marcador de contenido 1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CO" sz="3600" b="1" dirty="0"/>
              <a:t>Variedad</a:t>
            </a:r>
          </a:p>
          <a:p>
            <a:pPr>
              <a:buFontTx/>
              <a:buChar char="-"/>
            </a:pPr>
            <a:r>
              <a:rPr lang="es-CO" dirty="0"/>
              <a:t>Diferentes tipos de datos en uso.</a:t>
            </a:r>
          </a:p>
          <a:p>
            <a:pPr lvl="1">
              <a:buFontTx/>
              <a:buChar char="-"/>
            </a:pPr>
            <a:r>
              <a:rPr lang="es-CO" dirty="0"/>
              <a:t>No solo datos estructurados que pueden almacenarse en tablas y BD relacionales.</a:t>
            </a:r>
          </a:p>
          <a:p>
            <a:pPr lvl="1">
              <a:buFontTx/>
              <a:buChar char="-"/>
            </a:pPr>
            <a:r>
              <a:rPr lang="es-CO" dirty="0"/>
              <a:t>El 80% de los datos son no-estructurado: textos, imágenes, video, voz, etc.</a:t>
            </a:r>
          </a:p>
          <a:p>
            <a:pPr>
              <a:buFontTx/>
              <a:buChar char="-"/>
            </a:pPr>
            <a:endParaRPr lang="es-CO" dirty="0"/>
          </a:p>
          <a:p>
            <a:pPr>
              <a:buFontTx/>
              <a:buChar char="-"/>
            </a:pPr>
            <a:r>
              <a:rPr lang="es-CO" dirty="0"/>
              <a:t>Los nuevos sistemas pueden analizar y combinar datos de diferente tipo, como mensajes, conversaciones de redes sociales, fotos, datos de sensores, video o grabaciones de voz.</a:t>
            </a:r>
          </a:p>
          <a:p>
            <a:pPr>
              <a:buFontTx/>
              <a:buChar char="-"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972756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29209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Big Data : Las V</a:t>
            </a:r>
            <a:endParaRPr lang="es-CO" sz="2400" b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2" name="Marcador de contenido 1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CO" sz="3600" b="1" dirty="0"/>
              <a:t>Velocidad</a:t>
            </a:r>
          </a:p>
          <a:p>
            <a:pPr>
              <a:buFontTx/>
              <a:buChar char="-"/>
            </a:pPr>
            <a:r>
              <a:rPr lang="es-CO" dirty="0"/>
              <a:t>Velocidad en la que nuevos datos son generados y en la que los datos se mueven.</a:t>
            </a:r>
          </a:p>
          <a:p>
            <a:pPr lvl="1">
              <a:buFontTx/>
              <a:buChar char="-"/>
            </a:pPr>
            <a:r>
              <a:rPr lang="es-CO" dirty="0"/>
              <a:t>Por ejemplo, la cantidad de mensajes que se “generan” y “comparten” en redes sociales.</a:t>
            </a:r>
          </a:p>
          <a:p>
            <a:pPr>
              <a:buFontTx/>
              <a:buChar char="-"/>
            </a:pPr>
            <a:endParaRPr lang="es-CO" dirty="0"/>
          </a:p>
          <a:p>
            <a:pPr>
              <a:buFontTx/>
              <a:buChar char="-"/>
            </a:pPr>
            <a:r>
              <a:rPr lang="es-CO" dirty="0"/>
              <a:t>Los nuevos sistemas permiten analizar los datos a medida que son generados (conocido como </a:t>
            </a:r>
            <a:r>
              <a:rPr lang="es-CO" i="1" dirty="0"/>
              <a:t>in-</a:t>
            </a:r>
            <a:r>
              <a:rPr lang="es-CO" i="1" dirty="0" err="1"/>
              <a:t>memory</a:t>
            </a:r>
            <a:r>
              <a:rPr lang="es-CO" i="1" dirty="0"/>
              <a:t> </a:t>
            </a:r>
            <a:r>
              <a:rPr lang="es-CO" i="1" dirty="0" err="1"/>
              <a:t>analytics</a:t>
            </a:r>
            <a:r>
              <a:rPr lang="es-CO" dirty="0"/>
              <a:t>), sin ni siquiera necesidad de almacenarlos en la base de datos.</a:t>
            </a:r>
          </a:p>
          <a:p>
            <a:pPr>
              <a:buFontTx/>
              <a:buChar char="-"/>
            </a:pPr>
            <a:endParaRPr lang="es-CO" dirty="0"/>
          </a:p>
          <a:p>
            <a:pPr>
              <a:buFontTx/>
              <a:buChar char="-"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803379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29209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Big Data : Las V</a:t>
            </a:r>
            <a:endParaRPr lang="es-CO" sz="2400" b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2" name="Marcador de contenido 1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CO" sz="3600" b="1" dirty="0"/>
              <a:t>Veracidad</a:t>
            </a:r>
          </a:p>
          <a:p>
            <a:pPr>
              <a:buFontTx/>
              <a:buChar char="-"/>
            </a:pPr>
            <a:r>
              <a:rPr lang="es-CO" dirty="0"/>
              <a:t>En la actualidad es muy difícil controlar la calidad y exactitud de la información.</a:t>
            </a:r>
          </a:p>
          <a:p>
            <a:pPr lvl="1">
              <a:buFontTx/>
              <a:buChar char="-"/>
            </a:pPr>
            <a:r>
              <a:rPr lang="es-CO" dirty="0"/>
              <a:t>Muchos mensajes en Twitter tienen “hashtags”, abreviaciones, errores de ortografía y lenguaje coloquial que dificultan el análisis del contenido.</a:t>
            </a:r>
          </a:p>
          <a:p>
            <a:pPr>
              <a:buFontTx/>
              <a:buChar char="-"/>
            </a:pPr>
            <a:endParaRPr lang="es-CO" dirty="0"/>
          </a:p>
          <a:p>
            <a:pPr>
              <a:buFontTx/>
              <a:buChar char="-"/>
            </a:pPr>
            <a:r>
              <a:rPr lang="es-CO" dirty="0"/>
              <a:t>Los nuevos sistemas pueden usar los grandes volúmenes de datos para compensar la falta de calidad o de exactitud.</a:t>
            </a:r>
          </a:p>
          <a:p>
            <a:pPr>
              <a:buFontTx/>
              <a:buChar char="-"/>
            </a:pPr>
            <a:endParaRPr lang="es-CO" dirty="0"/>
          </a:p>
          <a:p>
            <a:pPr>
              <a:buFontTx/>
              <a:buChar char="-"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063342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29209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Big Data : Las V</a:t>
            </a:r>
            <a:endParaRPr lang="es-CO" sz="2400" b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2" name="Marcador de contenido 1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CO" sz="3600" b="1" dirty="0"/>
              <a:t>Valor</a:t>
            </a:r>
          </a:p>
          <a:p>
            <a:pPr>
              <a:buFontTx/>
              <a:buChar char="-"/>
            </a:pPr>
            <a:r>
              <a:rPr lang="es-CO" dirty="0"/>
              <a:t>Capacidad de generar valor a partir de grandes volúmenes de datos.</a:t>
            </a:r>
          </a:p>
          <a:p>
            <a:pPr lvl="1">
              <a:buFontTx/>
              <a:buChar char="-"/>
            </a:pPr>
            <a:r>
              <a:rPr lang="es-CO" dirty="0"/>
              <a:t>Aunque tengamos acceso a los datos, es posible que no podamos generar valor de ellos</a:t>
            </a:r>
          </a:p>
          <a:p>
            <a:pPr>
              <a:buFontTx/>
              <a:buChar char="-"/>
            </a:pPr>
            <a:endParaRPr lang="es-CO" dirty="0"/>
          </a:p>
          <a:p>
            <a:pPr>
              <a:buFontTx/>
              <a:buChar char="-"/>
            </a:pPr>
            <a:r>
              <a:rPr lang="es-CO" dirty="0"/>
              <a:t>No es un problema solo de la tecnología, se requieren personas y proyectos que permitan explotar la información.</a:t>
            </a:r>
          </a:p>
          <a:p>
            <a:pPr>
              <a:buFontTx/>
              <a:buChar char="-"/>
            </a:pPr>
            <a:endParaRPr lang="es-CO" dirty="0"/>
          </a:p>
          <a:p>
            <a:pPr>
              <a:buFontTx/>
              <a:buChar char="-"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775435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/>
          <a:p>
            <a:pPr marL="0" indent="0" algn="ctr">
              <a:buNone/>
            </a:pPr>
            <a:r>
              <a:rPr lang="es-CO" sz="4400" dirty="0"/>
              <a:t>En nuestro trabajo…</a:t>
            </a:r>
          </a:p>
          <a:p>
            <a:pPr marL="0" indent="0" algn="ctr">
              <a:buNone/>
            </a:pPr>
            <a:endParaRPr lang="es-CO" sz="4400" dirty="0"/>
          </a:p>
          <a:p>
            <a:pPr marL="0" indent="0" algn="ctr">
              <a:buNone/>
            </a:pPr>
            <a:r>
              <a:rPr lang="es-CO" sz="4400" dirty="0"/>
              <a:t>¿</a:t>
            </a:r>
            <a:r>
              <a:rPr lang="es-CO" sz="4400" b="1" dirty="0"/>
              <a:t>Qué datos manejamos </a:t>
            </a:r>
            <a:r>
              <a:rPr lang="es-CO" sz="4400" dirty="0"/>
              <a:t>podrían requerir procesamiento </a:t>
            </a:r>
            <a:br>
              <a:rPr lang="es-CO" sz="4400" dirty="0"/>
            </a:br>
            <a:r>
              <a:rPr lang="es-CO" sz="4400" dirty="0"/>
              <a:t>usando Big Data?</a:t>
            </a:r>
          </a:p>
        </p:txBody>
      </p:sp>
    </p:spTree>
    <p:extLst>
      <p:ext uri="{BB962C8B-B14F-4D97-AF65-F5344CB8AC3E}">
        <p14:creationId xmlns:p14="http://schemas.microsoft.com/office/powerpoint/2010/main" val="9539035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1643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Big Data</a:t>
            </a:r>
            <a:endParaRPr lang="es-CO" sz="2400" b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es-CO" sz="3600" b="1" dirty="0"/>
              <a:t>Big Data</a:t>
            </a:r>
            <a:r>
              <a:rPr lang="es-CO" dirty="0"/>
              <a:t> </a:t>
            </a:r>
          </a:p>
          <a:p>
            <a:pPr marL="57150" indent="0">
              <a:buNone/>
            </a:pPr>
            <a:endParaRPr lang="es-CO" dirty="0"/>
          </a:p>
          <a:p>
            <a:pPr marL="57150" indent="0">
              <a:buNone/>
            </a:pPr>
            <a:r>
              <a:rPr lang="es-CO" dirty="0"/>
              <a:t>representa un cambio con respecto a la forma como procesamos la información</a:t>
            </a:r>
            <a:endParaRPr lang="es-CO" sz="3600" dirty="0"/>
          </a:p>
        </p:txBody>
      </p:sp>
    </p:spTree>
    <p:extLst>
      <p:ext uri="{BB962C8B-B14F-4D97-AF65-F5344CB8AC3E}">
        <p14:creationId xmlns:p14="http://schemas.microsoft.com/office/powerpoint/2010/main" val="736732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4217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Organización del Curso</a:t>
            </a:r>
            <a:endParaRPr lang="es-CO" sz="2400" b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Capacitación </a:t>
            </a: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931451"/>
              </p:ext>
            </p:extLst>
          </p:nvPr>
        </p:nvGraphicFramePr>
        <p:xfrm>
          <a:off x="548640" y="2509519"/>
          <a:ext cx="3749040" cy="362712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500275678"/>
                    </a:ext>
                  </a:extLst>
                </a:gridCol>
                <a:gridCol w="2834640">
                  <a:extLst>
                    <a:ext uri="{9D8B030D-6E8A-4147-A177-3AD203B41FA5}">
                      <a16:colId xmlns:a16="http://schemas.microsoft.com/office/drawing/2014/main" val="22148902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15/11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b="1" dirty="0"/>
                        <a:t>Introducción a Big</a:t>
                      </a:r>
                      <a:r>
                        <a:rPr lang="es-CO" b="1" baseline="0" dirty="0"/>
                        <a:t> Data I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CO" sz="1600" baseline="0" dirty="0"/>
                        <a:t>Motivación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CO" sz="1600" baseline="0" dirty="0"/>
                        <a:t>Conceptos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8027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22/11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b="1" dirty="0"/>
                        <a:t>Introducción</a:t>
                      </a:r>
                      <a:r>
                        <a:rPr lang="es-CO" b="1" baseline="0" dirty="0"/>
                        <a:t> a Big Data II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CO" sz="1600" baseline="0" dirty="0"/>
                        <a:t>Data </a:t>
                      </a:r>
                      <a:r>
                        <a:rPr lang="es-CO" sz="1600" baseline="0" dirty="0" err="1"/>
                        <a:t>Science</a:t>
                      </a:r>
                      <a:endParaRPr lang="es-CO" sz="1600" baseline="0" dirty="0"/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s-CO" sz="1600" baseline="0" dirty="0"/>
                        <a:t>Plataformas de Big Data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CO" sz="1600" baseline="0" dirty="0" err="1"/>
                        <a:t>Map</a:t>
                      </a:r>
                      <a:r>
                        <a:rPr lang="es-CO" sz="1600" baseline="0" dirty="0"/>
                        <a:t> Reduce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557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29/11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b="1" dirty="0"/>
                        <a:t>Taller</a:t>
                      </a:r>
                      <a:r>
                        <a:rPr lang="es-CO" b="1" baseline="0" dirty="0"/>
                        <a:t> </a:t>
                      </a:r>
                      <a:r>
                        <a:rPr lang="es-CO" b="1" baseline="0" dirty="0" err="1"/>
                        <a:t>Map</a:t>
                      </a:r>
                      <a:r>
                        <a:rPr lang="es-CO" b="1" baseline="0" dirty="0"/>
                        <a:t>-Reduce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CO" sz="1600" baseline="0" dirty="0"/>
                        <a:t>Usando </a:t>
                      </a:r>
                      <a:r>
                        <a:rPr lang="es-CO" sz="1600" baseline="0" dirty="0" err="1"/>
                        <a:t>Hadoop</a:t>
                      </a:r>
                      <a:endParaRPr lang="es-CO" sz="1600" baseline="0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CO" sz="1600" baseline="0" dirty="0"/>
                        <a:t>Usando </a:t>
                      </a:r>
                      <a:r>
                        <a:rPr lang="es-CO" sz="1600" baseline="0" dirty="0" err="1"/>
                        <a:t>Spark</a:t>
                      </a:r>
                      <a:endParaRPr lang="es-CO" sz="1600" baseline="0" dirty="0"/>
                    </a:p>
                    <a:p>
                      <a:pPr marL="285750" indent="-285750">
                        <a:buFontTx/>
                        <a:buChar char="-"/>
                      </a:pP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128416"/>
                  </a:ext>
                </a:extLst>
              </a:tr>
            </a:tbl>
          </a:graphicData>
        </a:graphic>
      </p:graphicFrame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69769"/>
              </p:ext>
            </p:extLst>
          </p:nvPr>
        </p:nvGraphicFramePr>
        <p:xfrm>
          <a:off x="4781006" y="2524031"/>
          <a:ext cx="3749040" cy="249936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27463">
                  <a:extLst>
                    <a:ext uri="{9D8B030D-6E8A-4147-A177-3AD203B41FA5}">
                      <a16:colId xmlns:a16="http://schemas.microsoft.com/office/drawing/2014/main" val="500275678"/>
                    </a:ext>
                  </a:extLst>
                </a:gridCol>
                <a:gridCol w="2821577">
                  <a:extLst>
                    <a:ext uri="{9D8B030D-6E8A-4147-A177-3AD203B41FA5}">
                      <a16:colId xmlns:a16="http://schemas.microsoft.com/office/drawing/2014/main" val="22148902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18/11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b="1" dirty="0"/>
                        <a:t>Aproximaciones a Big</a:t>
                      </a:r>
                      <a:r>
                        <a:rPr lang="es-CO" b="1" baseline="0" dirty="0"/>
                        <a:t> Data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CO" sz="1600" baseline="0" dirty="0"/>
                        <a:t>Modelamiento ER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CO" sz="1600" baseline="0" dirty="0"/>
                        <a:t>Modelo Relacional SQL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CO" sz="1600" dirty="0"/>
                        <a:t>Modelo multidimensional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8027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25/11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b="1" dirty="0"/>
                        <a:t>Taller BD </a:t>
                      </a:r>
                      <a:r>
                        <a:rPr lang="es-CO" b="1" dirty="0" err="1"/>
                        <a:t>NoSQL</a:t>
                      </a:r>
                      <a:endParaRPr lang="es-CO" b="1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CO" sz="1600" dirty="0"/>
                        <a:t>Modelos</a:t>
                      </a:r>
                      <a:r>
                        <a:rPr lang="es-CO" sz="1600" baseline="0" dirty="0"/>
                        <a:t> no-relacionales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CO" sz="1600" dirty="0"/>
                        <a:t>Usando </a:t>
                      </a:r>
                      <a:r>
                        <a:rPr lang="es-CO" sz="1600" dirty="0" err="1"/>
                        <a:t>MongoDB</a:t>
                      </a:r>
                      <a:endParaRPr lang="es-CO" sz="1600" dirty="0"/>
                    </a:p>
                    <a:p>
                      <a:pPr marL="285750" indent="-285750">
                        <a:buFontTx/>
                        <a:buChar char="-"/>
                      </a:pP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557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3653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echa derecha 1"/>
          <p:cNvSpPr/>
          <p:nvPr/>
        </p:nvSpPr>
        <p:spPr>
          <a:xfrm>
            <a:off x="1933832" y="2951754"/>
            <a:ext cx="1820401" cy="47249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usuarios</a:t>
            </a:r>
          </a:p>
        </p:txBody>
      </p:sp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4400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Inteligencia de Negocios</a:t>
            </a:r>
            <a:endParaRPr lang="es-CO" sz="2400" b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007060"/>
            <a:ext cx="8229600" cy="5119104"/>
          </a:xfrm>
        </p:spPr>
        <p:txBody>
          <a:bodyPr/>
          <a:lstStyle/>
          <a:p>
            <a:pPr marL="0" indent="0">
              <a:buNone/>
            </a:pPr>
            <a:r>
              <a:rPr lang="es-CO" dirty="0"/>
              <a:t>El Modelo “Tradicional” :</a:t>
            </a:r>
          </a:p>
        </p:txBody>
      </p:sp>
      <p:sp>
        <p:nvSpPr>
          <p:cNvPr id="4" name="Cilindro 3"/>
          <p:cNvSpPr/>
          <p:nvPr/>
        </p:nvSpPr>
        <p:spPr>
          <a:xfrm>
            <a:off x="3675529" y="2826272"/>
            <a:ext cx="522933" cy="644531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Flecha derecha 18"/>
          <p:cNvSpPr/>
          <p:nvPr/>
        </p:nvSpPr>
        <p:spPr>
          <a:xfrm>
            <a:off x="1801678" y="3399501"/>
            <a:ext cx="2126258" cy="47249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productos</a:t>
            </a:r>
          </a:p>
        </p:txBody>
      </p:sp>
      <p:sp>
        <p:nvSpPr>
          <p:cNvPr id="20" name="Cilindro 19"/>
          <p:cNvSpPr/>
          <p:nvPr/>
        </p:nvSpPr>
        <p:spPr>
          <a:xfrm>
            <a:off x="3849231" y="3274019"/>
            <a:ext cx="522933" cy="644531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Flecha derecha 20"/>
          <p:cNvSpPr/>
          <p:nvPr/>
        </p:nvSpPr>
        <p:spPr>
          <a:xfrm>
            <a:off x="1801677" y="3800690"/>
            <a:ext cx="2228831" cy="47249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ventas</a:t>
            </a:r>
          </a:p>
        </p:txBody>
      </p:sp>
      <p:sp>
        <p:nvSpPr>
          <p:cNvPr id="22" name="Cilindro 21"/>
          <p:cNvSpPr/>
          <p:nvPr/>
        </p:nvSpPr>
        <p:spPr>
          <a:xfrm>
            <a:off x="3951804" y="3675208"/>
            <a:ext cx="522933" cy="644531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9" name="Grupo 8"/>
          <p:cNvGrpSpPr/>
          <p:nvPr/>
        </p:nvGrpSpPr>
        <p:grpSpPr>
          <a:xfrm>
            <a:off x="769274" y="2716668"/>
            <a:ext cx="1171254" cy="1567800"/>
            <a:chOff x="1991031" y="3947400"/>
            <a:chExt cx="1419989" cy="1745291"/>
          </a:xfrm>
        </p:grpSpPr>
        <p:sp>
          <p:nvSpPr>
            <p:cNvPr id="5" name="Rectángulo 4"/>
            <p:cNvSpPr/>
            <p:nvPr/>
          </p:nvSpPr>
          <p:spPr>
            <a:xfrm>
              <a:off x="2537717" y="4191856"/>
              <a:ext cx="873303" cy="15008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" name="Rectángulo 10"/>
            <p:cNvSpPr/>
            <p:nvPr/>
          </p:nvSpPr>
          <p:spPr>
            <a:xfrm>
              <a:off x="1991031" y="3947400"/>
              <a:ext cx="873303" cy="17452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2979506" y="4428162"/>
              <a:ext cx="308224" cy="277402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3" name="Rectángulo 12"/>
            <p:cNvSpPr/>
            <p:nvPr/>
          </p:nvSpPr>
          <p:spPr>
            <a:xfrm>
              <a:off x="2547992" y="4440458"/>
              <a:ext cx="308224" cy="277402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4" name="Rectángulo 13"/>
            <p:cNvSpPr/>
            <p:nvPr/>
          </p:nvSpPr>
          <p:spPr>
            <a:xfrm>
              <a:off x="2977794" y="4826832"/>
              <a:ext cx="308224" cy="277402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5" name="Rectángulo 14"/>
            <p:cNvSpPr/>
            <p:nvPr/>
          </p:nvSpPr>
          <p:spPr>
            <a:xfrm>
              <a:off x="2546280" y="4839128"/>
              <a:ext cx="308224" cy="277402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Rectángulo 15"/>
            <p:cNvSpPr/>
            <p:nvPr/>
          </p:nvSpPr>
          <p:spPr>
            <a:xfrm>
              <a:off x="2977794" y="5237798"/>
              <a:ext cx="308224" cy="277402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2546280" y="5250094"/>
              <a:ext cx="308224" cy="277402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10" name="CuadroTexto 9"/>
          <p:cNvSpPr txBox="1"/>
          <p:nvPr/>
        </p:nvSpPr>
        <p:spPr>
          <a:xfrm>
            <a:off x="2075551" y="2396125"/>
            <a:ext cx="1453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Nuevos datos</a:t>
            </a:r>
          </a:p>
        </p:txBody>
      </p:sp>
    </p:spTree>
    <p:extLst>
      <p:ext uri="{BB962C8B-B14F-4D97-AF65-F5344CB8AC3E}">
        <p14:creationId xmlns:p14="http://schemas.microsoft.com/office/powerpoint/2010/main" val="5507274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echa derecha 1"/>
          <p:cNvSpPr/>
          <p:nvPr/>
        </p:nvSpPr>
        <p:spPr>
          <a:xfrm>
            <a:off x="1933832" y="2951754"/>
            <a:ext cx="1820401" cy="47249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usuarios</a:t>
            </a:r>
          </a:p>
        </p:txBody>
      </p:sp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4400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Inteligencia de Negocios</a:t>
            </a:r>
            <a:endParaRPr lang="es-CO" sz="2400" b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007060"/>
            <a:ext cx="8229600" cy="5119104"/>
          </a:xfrm>
        </p:spPr>
        <p:txBody>
          <a:bodyPr/>
          <a:lstStyle/>
          <a:p>
            <a:pPr marL="0" indent="0">
              <a:buNone/>
            </a:pPr>
            <a:r>
              <a:rPr lang="es-CO" dirty="0"/>
              <a:t>El Modelo “Tradicional” :</a:t>
            </a:r>
          </a:p>
        </p:txBody>
      </p:sp>
      <p:sp>
        <p:nvSpPr>
          <p:cNvPr id="4" name="Cilindro 3"/>
          <p:cNvSpPr/>
          <p:nvPr/>
        </p:nvSpPr>
        <p:spPr>
          <a:xfrm>
            <a:off x="3675529" y="2826272"/>
            <a:ext cx="522933" cy="644531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Flecha derecha 18"/>
          <p:cNvSpPr/>
          <p:nvPr/>
        </p:nvSpPr>
        <p:spPr>
          <a:xfrm>
            <a:off x="1801678" y="3399501"/>
            <a:ext cx="2126258" cy="47249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productos</a:t>
            </a:r>
            <a:endParaRPr lang="es-CO" dirty="0"/>
          </a:p>
        </p:txBody>
      </p:sp>
      <p:sp>
        <p:nvSpPr>
          <p:cNvPr id="20" name="Cilindro 19"/>
          <p:cNvSpPr/>
          <p:nvPr/>
        </p:nvSpPr>
        <p:spPr>
          <a:xfrm>
            <a:off x="3849231" y="3274019"/>
            <a:ext cx="522933" cy="644531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Flecha derecha 20"/>
          <p:cNvSpPr/>
          <p:nvPr/>
        </p:nvSpPr>
        <p:spPr>
          <a:xfrm>
            <a:off x="1801677" y="3800690"/>
            <a:ext cx="2228831" cy="47249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ventas</a:t>
            </a:r>
            <a:endParaRPr lang="es-CO" dirty="0"/>
          </a:p>
        </p:txBody>
      </p:sp>
      <p:sp>
        <p:nvSpPr>
          <p:cNvPr id="22" name="Cilindro 21"/>
          <p:cNvSpPr/>
          <p:nvPr/>
        </p:nvSpPr>
        <p:spPr>
          <a:xfrm>
            <a:off x="3951804" y="3675208"/>
            <a:ext cx="522933" cy="644531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/>
          <p:cNvSpPr txBox="1"/>
          <p:nvPr/>
        </p:nvSpPr>
        <p:spPr>
          <a:xfrm>
            <a:off x="2075551" y="2396125"/>
            <a:ext cx="1453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Nuevos datos</a:t>
            </a:r>
          </a:p>
        </p:txBody>
      </p:sp>
      <p:sp>
        <p:nvSpPr>
          <p:cNvPr id="24" name="Flecha derecha 23"/>
          <p:cNvSpPr/>
          <p:nvPr/>
        </p:nvSpPr>
        <p:spPr>
          <a:xfrm rot="2157409">
            <a:off x="1477193" y="4502993"/>
            <a:ext cx="1836830" cy="47249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 err="1"/>
              <a:t>logs</a:t>
            </a:r>
            <a:endParaRPr lang="es-CO" dirty="0"/>
          </a:p>
        </p:txBody>
      </p:sp>
      <p:grpSp>
        <p:nvGrpSpPr>
          <p:cNvPr id="9" name="Grupo 8"/>
          <p:cNvGrpSpPr/>
          <p:nvPr/>
        </p:nvGrpSpPr>
        <p:grpSpPr>
          <a:xfrm>
            <a:off x="769274" y="2716668"/>
            <a:ext cx="1171254" cy="1567800"/>
            <a:chOff x="1991031" y="3947400"/>
            <a:chExt cx="1419989" cy="1745291"/>
          </a:xfrm>
        </p:grpSpPr>
        <p:sp>
          <p:nvSpPr>
            <p:cNvPr id="5" name="Rectángulo 4"/>
            <p:cNvSpPr/>
            <p:nvPr/>
          </p:nvSpPr>
          <p:spPr>
            <a:xfrm>
              <a:off x="2537717" y="4191856"/>
              <a:ext cx="873303" cy="15008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" name="Rectángulo 10"/>
            <p:cNvSpPr/>
            <p:nvPr/>
          </p:nvSpPr>
          <p:spPr>
            <a:xfrm>
              <a:off x="1991031" y="3947400"/>
              <a:ext cx="873303" cy="17452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2979506" y="4428162"/>
              <a:ext cx="308224" cy="277402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3" name="Rectángulo 12"/>
            <p:cNvSpPr/>
            <p:nvPr/>
          </p:nvSpPr>
          <p:spPr>
            <a:xfrm>
              <a:off x="2547992" y="4440458"/>
              <a:ext cx="308224" cy="277402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4" name="Rectángulo 13"/>
            <p:cNvSpPr/>
            <p:nvPr/>
          </p:nvSpPr>
          <p:spPr>
            <a:xfrm>
              <a:off x="2977794" y="4826832"/>
              <a:ext cx="308224" cy="277402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5" name="Rectángulo 14"/>
            <p:cNvSpPr/>
            <p:nvPr/>
          </p:nvSpPr>
          <p:spPr>
            <a:xfrm>
              <a:off x="2546280" y="4839128"/>
              <a:ext cx="308224" cy="277402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Rectángulo 15"/>
            <p:cNvSpPr/>
            <p:nvPr/>
          </p:nvSpPr>
          <p:spPr>
            <a:xfrm>
              <a:off x="2977794" y="5237798"/>
              <a:ext cx="308224" cy="277402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2546280" y="5250094"/>
              <a:ext cx="308224" cy="277402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25" name="Flecha derecha 24"/>
          <p:cNvSpPr/>
          <p:nvPr/>
        </p:nvSpPr>
        <p:spPr>
          <a:xfrm rot="2157409">
            <a:off x="3236146" y="5499659"/>
            <a:ext cx="1235543" cy="47249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 err="1"/>
              <a:t>logs</a:t>
            </a:r>
            <a:endParaRPr lang="es-CO" dirty="0"/>
          </a:p>
        </p:txBody>
      </p:sp>
      <p:sp>
        <p:nvSpPr>
          <p:cNvPr id="26" name="Flecha derecha 25"/>
          <p:cNvSpPr/>
          <p:nvPr/>
        </p:nvSpPr>
        <p:spPr>
          <a:xfrm>
            <a:off x="3435989" y="4997250"/>
            <a:ext cx="1690815" cy="47249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 err="1"/>
              <a:t>logs</a:t>
            </a:r>
            <a:endParaRPr lang="es-CO" dirty="0"/>
          </a:p>
        </p:txBody>
      </p:sp>
      <p:sp>
        <p:nvSpPr>
          <p:cNvPr id="12" name="Esquina doblada 11"/>
          <p:cNvSpPr/>
          <p:nvPr/>
        </p:nvSpPr>
        <p:spPr>
          <a:xfrm>
            <a:off x="3036303" y="5058003"/>
            <a:ext cx="482885" cy="575300"/>
          </a:xfrm>
          <a:prstGeom prst="foldedCorner">
            <a:avLst>
              <a:gd name="adj" fmla="val 4007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CuadroTexto 26"/>
          <p:cNvSpPr txBox="1"/>
          <p:nvPr/>
        </p:nvSpPr>
        <p:spPr>
          <a:xfrm>
            <a:off x="4415635" y="5900377"/>
            <a:ext cx="2628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Algunos datos se eliminan</a:t>
            </a:r>
          </a:p>
        </p:txBody>
      </p:sp>
      <p:grpSp>
        <p:nvGrpSpPr>
          <p:cNvPr id="31" name="Grupo 30"/>
          <p:cNvGrpSpPr/>
          <p:nvPr/>
        </p:nvGrpSpPr>
        <p:grpSpPr>
          <a:xfrm>
            <a:off x="5026922" y="4934877"/>
            <a:ext cx="724327" cy="750182"/>
            <a:chOff x="5257945" y="5006650"/>
            <a:chExt cx="724327" cy="750182"/>
          </a:xfrm>
        </p:grpSpPr>
        <p:sp>
          <p:nvSpPr>
            <p:cNvPr id="28" name="Esquina doblada 27"/>
            <p:cNvSpPr/>
            <p:nvPr/>
          </p:nvSpPr>
          <p:spPr>
            <a:xfrm>
              <a:off x="5257945" y="5006650"/>
              <a:ext cx="482885" cy="575300"/>
            </a:xfrm>
            <a:prstGeom prst="foldedCorner">
              <a:avLst>
                <a:gd name="adj" fmla="val 40071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9" name="Esquina doblada 28"/>
            <p:cNvSpPr/>
            <p:nvPr/>
          </p:nvSpPr>
          <p:spPr>
            <a:xfrm>
              <a:off x="5373964" y="5078423"/>
              <a:ext cx="482885" cy="575300"/>
            </a:xfrm>
            <a:prstGeom prst="foldedCorner">
              <a:avLst>
                <a:gd name="adj" fmla="val 40071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0" name="Esquina doblada 29"/>
            <p:cNvSpPr/>
            <p:nvPr/>
          </p:nvSpPr>
          <p:spPr>
            <a:xfrm>
              <a:off x="5499387" y="5181532"/>
              <a:ext cx="482885" cy="575300"/>
            </a:xfrm>
            <a:prstGeom prst="foldedCorner">
              <a:avLst>
                <a:gd name="adj" fmla="val 40071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</p:spTree>
    <p:extLst>
      <p:ext uri="{BB962C8B-B14F-4D97-AF65-F5344CB8AC3E}">
        <p14:creationId xmlns:p14="http://schemas.microsoft.com/office/powerpoint/2010/main" val="16793903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007060"/>
            <a:ext cx="8229600" cy="5119104"/>
          </a:xfrm>
        </p:spPr>
        <p:txBody>
          <a:bodyPr/>
          <a:lstStyle/>
          <a:p>
            <a:pPr marL="0" indent="0">
              <a:buNone/>
            </a:pPr>
            <a:r>
              <a:rPr lang="es-CO" dirty="0"/>
              <a:t>El Modelo “Tradicional” :</a:t>
            </a:r>
          </a:p>
        </p:txBody>
      </p:sp>
      <p:sp>
        <p:nvSpPr>
          <p:cNvPr id="32" name="Flecha derecha 31"/>
          <p:cNvSpPr/>
          <p:nvPr/>
        </p:nvSpPr>
        <p:spPr>
          <a:xfrm>
            <a:off x="4318715" y="3438962"/>
            <a:ext cx="2319014" cy="47249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Datos agregados</a:t>
            </a:r>
            <a:endParaRPr lang="es-CO" dirty="0"/>
          </a:p>
        </p:txBody>
      </p:sp>
      <p:sp>
        <p:nvSpPr>
          <p:cNvPr id="2" name="Flecha derecha 1"/>
          <p:cNvSpPr/>
          <p:nvPr/>
        </p:nvSpPr>
        <p:spPr>
          <a:xfrm>
            <a:off x="1933832" y="2951754"/>
            <a:ext cx="1820401" cy="47249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usuarios</a:t>
            </a:r>
          </a:p>
        </p:txBody>
      </p:sp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4400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Inteligencia de Negocios</a:t>
            </a:r>
            <a:endParaRPr lang="es-CO" sz="2400" b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Cilindro 3"/>
          <p:cNvSpPr/>
          <p:nvPr/>
        </p:nvSpPr>
        <p:spPr>
          <a:xfrm>
            <a:off x="3675529" y="2826272"/>
            <a:ext cx="522933" cy="644531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Flecha derecha 18"/>
          <p:cNvSpPr/>
          <p:nvPr/>
        </p:nvSpPr>
        <p:spPr>
          <a:xfrm>
            <a:off x="1801678" y="3399501"/>
            <a:ext cx="2126258" cy="47249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productos</a:t>
            </a:r>
            <a:endParaRPr lang="es-CO" dirty="0"/>
          </a:p>
        </p:txBody>
      </p:sp>
      <p:sp>
        <p:nvSpPr>
          <p:cNvPr id="20" name="Cilindro 19"/>
          <p:cNvSpPr/>
          <p:nvPr/>
        </p:nvSpPr>
        <p:spPr>
          <a:xfrm>
            <a:off x="3849231" y="3274019"/>
            <a:ext cx="522933" cy="644531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Flecha derecha 20"/>
          <p:cNvSpPr/>
          <p:nvPr/>
        </p:nvSpPr>
        <p:spPr>
          <a:xfrm>
            <a:off x="1801677" y="3800690"/>
            <a:ext cx="2228831" cy="47249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ventas</a:t>
            </a:r>
            <a:endParaRPr lang="es-CO" dirty="0"/>
          </a:p>
        </p:txBody>
      </p:sp>
      <p:sp>
        <p:nvSpPr>
          <p:cNvPr id="22" name="Cilindro 21"/>
          <p:cNvSpPr/>
          <p:nvPr/>
        </p:nvSpPr>
        <p:spPr>
          <a:xfrm>
            <a:off x="3951804" y="3675208"/>
            <a:ext cx="522933" cy="644531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/>
          <p:cNvSpPr txBox="1"/>
          <p:nvPr/>
        </p:nvSpPr>
        <p:spPr>
          <a:xfrm>
            <a:off x="2075551" y="2396125"/>
            <a:ext cx="1453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Nuevos datos</a:t>
            </a:r>
          </a:p>
        </p:txBody>
      </p:sp>
      <p:sp>
        <p:nvSpPr>
          <p:cNvPr id="24" name="Flecha derecha 23"/>
          <p:cNvSpPr/>
          <p:nvPr/>
        </p:nvSpPr>
        <p:spPr>
          <a:xfrm rot="2157409">
            <a:off x="1477193" y="4502993"/>
            <a:ext cx="1836830" cy="47249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 err="1"/>
              <a:t>logs</a:t>
            </a:r>
            <a:endParaRPr lang="es-CO" dirty="0"/>
          </a:p>
        </p:txBody>
      </p:sp>
      <p:grpSp>
        <p:nvGrpSpPr>
          <p:cNvPr id="9" name="Grupo 8"/>
          <p:cNvGrpSpPr/>
          <p:nvPr/>
        </p:nvGrpSpPr>
        <p:grpSpPr>
          <a:xfrm>
            <a:off x="769274" y="2716668"/>
            <a:ext cx="1171254" cy="1567800"/>
            <a:chOff x="1991031" y="3947400"/>
            <a:chExt cx="1419989" cy="1745291"/>
          </a:xfrm>
        </p:grpSpPr>
        <p:sp>
          <p:nvSpPr>
            <p:cNvPr id="5" name="Rectángulo 4"/>
            <p:cNvSpPr/>
            <p:nvPr/>
          </p:nvSpPr>
          <p:spPr>
            <a:xfrm>
              <a:off x="2537717" y="4191856"/>
              <a:ext cx="873303" cy="15008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" name="Rectángulo 10"/>
            <p:cNvSpPr/>
            <p:nvPr/>
          </p:nvSpPr>
          <p:spPr>
            <a:xfrm>
              <a:off x="1991031" y="3947400"/>
              <a:ext cx="873303" cy="17452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2979506" y="4428162"/>
              <a:ext cx="308224" cy="277402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3" name="Rectángulo 12"/>
            <p:cNvSpPr/>
            <p:nvPr/>
          </p:nvSpPr>
          <p:spPr>
            <a:xfrm>
              <a:off x="2547992" y="4440458"/>
              <a:ext cx="308224" cy="277402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4" name="Rectángulo 13"/>
            <p:cNvSpPr/>
            <p:nvPr/>
          </p:nvSpPr>
          <p:spPr>
            <a:xfrm>
              <a:off x="2977794" y="4826832"/>
              <a:ext cx="308224" cy="277402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5" name="Rectángulo 14"/>
            <p:cNvSpPr/>
            <p:nvPr/>
          </p:nvSpPr>
          <p:spPr>
            <a:xfrm>
              <a:off x="2546280" y="4839128"/>
              <a:ext cx="308224" cy="277402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Rectángulo 15"/>
            <p:cNvSpPr/>
            <p:nvPr/>
          </p:nvSpPr>
          <p:spPr>
            <a:xfrm>
              <a:off x="2977794" y="5237798"/>
              <a:ext cx="308224" cy="277402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2546280" y="5250094"/>
              <a:ext cx="308224" cy="277402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25" name="Flecha derecha 24"/>
          <p:cNvSpPr/>
          <p:nvPr/>
        </p:nvSpPr>
        <p:spPr>
          <a:xfrm rot="2157409">
            <a:off x="3236146" y="5499659"/>
            <a:ext cx="1235543" cy="47249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 err="1"/>
              <a:t>logs</a:t>
            </a:r>
            <a:endParaRPr lang="es-CO" dirty="0"/>
          </a:p>
        </p:txBody>
      </p:sp>
      <p:sp>
        <p:nvSpPr>
          <p:cNvPr id="26" name="Flecha derecha 25"/>
          <p:cNvSpPr/>
          <p:nvPr/>
        </p:nvSpPr>
        <p:spPr>
          <a:xfrm>
            <a:off x="3435989" y="4997250"/>
            <a:ext cx="1690815" cy="47249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 err="1"/>
              <a:t>logs</a:t>
            </a:r>
            <a:endParaRPr lang="es-CO" dirty="0"/>
          </a:p>
        </p:txBody>
      </p:sp>
      <p:sp>
        <p:nvSpPr>
          <p:cNvPr id="12" name="Esquina doblada 11"/>
          <p:cNvSpPr/>
          <p:nvPr/>
        </p:nvSpPr>
        <p:spPr>
          <a:xfrm>
            <a:off x="3036303" y="5058003"/>
            <a:ext cx="482885" cy="575300"/>
          </a:xfrm>
          <a:prstGeom prst="foldedCorner">
            <a:avLst>
              <a:gd name="adj" fmla="val 4007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CuadroTexto 26"/>
          <p:cNvSpPr txBox="1"/>
          <p:nvPr/>
        </p:nvSpPr>
        <p:spPr>
          <a:xfrm>
            <a:off x="4415635" y="5900377"/>
            <a:ext cx="2628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Algunos datos se eliminan</a:t>
            </a:r>
          </a:p>
        </p:txBody>
      </p:sp>
      <p:sp>
        <p:nvSpPr>
          <p:cNvPr id="34" name="Flecha derecha 33"/>
          <p:cNvSpPr/>
          <p:nvPr/>
        </p:nvSpPr>
        <p:spPr>
          <a:xfrm rot="18861248">
            <a:off x="5181826" y="4425516"/>
            <a:ext cx="1786296" cy="47249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  <a:p>
            <a:pPr algn="ctr"/>
            <a:endParaRPr lang="es-CO" dirty="0"/>
          </a:p>
        </p:txBody>
      </p:sp>
      <p:sp>
        <p:nvSpPr>
          <p:cNvPr id="17" name="Cubo 16"/>
          <p:cNvSpPr/>
          <p:nvPr/>
        </p:nvSpPr>
        <p:spPr>
          <a:xfrm>
            <a:off x="6519937" y="3073424"/>
            <a:ext cx="1017141" cy="1045720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31" name="Grupo 30"/>
          <p:cNvGrpSpPr/>
          <p:nvPr/>
        </p:nvGrpSpPr>
        <p:grpSpPr>
          <a:xfrm>
            <a:off x="5026922" y="4934877"/>
            <a:ext cx="724327" cy="750182"/>
            <a:chOff x="5257945" y="5006650"/>
            <a:chExt cx="724327" cy="750182"/>
          </a:xfrm>
        </p:grpSpPr>
        <p:sp>
          <p:nvSpPr>
            <p:cNvPr id="28" name="Esquina doblada 27"/>
            <p:cNvSpPr/>
            <p:nvPr/>
          </p:nvSpPr>
          <p:spPr>
            <a:xfrm>
              <a:off x="5257945" y="5006650"/>
              <a:ext cx="482885" cy="575300"/>
            </a:xfrm>
            <a:prstGeom prst="foldedCorner">
              <a:avLst>
                <a:gd name="adj" fmla="val 40071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9" name="Esquina doblada 28"/>
            <p:cNvSpPr/>
            <p:nvPr/>
          </p:nvSpPr>
          <p:spPr>
            <a:xfrm>
              <a:off x="5373964" y="5078423"/>
              <a:ext cx="482885" cy="575300"/>
            </a:xfrm>
            <a:prstGeom prst="foldedCorner">
              <a:avLst>
                <a:gd name="adj" fmla="val 40071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0" name="Esquina doblada 29"/>
            <p:cNvSpPr/>
            <p:nvPr/>
          </p:nvSpPr>
          <p:spPr>
            <a:xfrm>
              <a:off x="5499387" y="5181532"/>
              <a:ext cx="482885" cy="575300"/>
            </a:xfrm>
            <a:prstGeom prst="foldedCorner">
              <a:avLst>
                <a:gd name="adj" fmla="val 40071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35" name="CuadroTexto 34"/>
          <p:cNvSpPr txBox="1"/>
          <p:nvPr/>
        </p:nvSpPr>
        <p:spPr>
          <a:xfrm>
            <a:off x="6428233" y="4395275"/>
            <a:ext cx="2258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Bodegas de datos</a:t>
            </a:r>
          </a:p>
          <a:p>
            <a:r>
              <a:rPr lang="es-CO" dirty="0"/>
              <a:t>Reportes predefinidos</a:t>
            </a:r>
          </a:p>
        </p:txBody>
      </p:sp>
    </p:spTree>
    <p:extLst>
      <p:ext uri="{BB962C8B-B14F-4D97-AF65-F5344CB8AC3E}">
        <p14:creationId xmlns:p14="http://schemas.microsoft.com/office/powerpoint/2010/main" val="40849614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echa derecha 1"/>
          <p:cNvSpPr/>
          <p:nvPr/>
        </p:nvSpPr>
        <p:spPr>
          <a:xfrm>
            <a:off x="1780229" y="2893850"/>
            <a:ext cx="5487919" cy="69311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4400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Inteligencia de Negocios</a:t>
            </a:r>
            <a:endParaRPr lang="es-CO" sz="2400" b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007059"/>
            <a:ext cx="8229600" cy="5119105"/>
          </a:xfrm>
        </p:spPr>
        <p:txBody>
          <a:bodyPr/>
          <a:lstStyle/>
          <a:p>
            <a:pPr marL="0" indent="0">
              <a:buNone/>
            </a:pPr>
            <a:r>
              <a:rPr lang="es-CO" dirty="0"/>
              <a:t>El Modelo en Big Data:</a:t>
            </a:r>
          </a:p>
        </p:txBody>
      </p:sp>
      <p:sp>
        <p:nvSpPr>
          <p:cNvPr id="4" name="Cilindro 3"/>
          <p:cNvSpPr/>
          <p:nvPr/>
        </p:nvSpPr>
        <p:spPr>
          <a:xfrm>
            <a:off x="883448" y="2710522"/>
            <a:ext cx="1107583" cy="114621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Pentágono regular 16"/>
          <p:cNvSpPr/>
          <p:nvPr/>
        </p:nvSpPr>
        <p:spPr>
          <a:xfrm>
            <a:off x="7020578" y="2710522"/>
            <a:ext cx="1300767" cy="1159098"/>
          </a:xfrm>
          <a:prstGeom prst="pen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CuadroTexto 24"/>
          <p:cNvSpPr txBox="1"/>
          <p:nvPr/>
        </p:nvSpPr>
        <p:spPr>
          <a:xfrm>
            <a:off x="1889433" y="4438794"/>
            <a:ext cx="46150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Se procesan los datos a medida que se generan</a:t>
            </a:r>
          </a:p>
          <a:p>
            <a:r>
              <a:rPr lang="es-CO" dirty="0"/>
              <a:t>Se procesan la totalidad de los datos</a:t>
            </a:r>
          </a:p>
          <a:p>
            <a:endParaRPr lang="es-CO" dirty="0"/>
          </a:p>
          <a:p>
            <a:r>
              <a:rPr lang="es-CO" dirty="0"/>
              <a:t>Se agregan (lo menos posible) los datos</a:t>
            </a:r>
          </a:p>
        </p:txBody>
      </p:sp>
      <p:sp>
        <p:nvSpPr>
          <p:cNvPr id="26" name="Flecha derecha 25"/>
          <p:cNvSpPr/>
          <p:nvPr/>
        </p:nvSpPr>
        <p:spPr>
          <a:xfrm>
            <a:off x="241164" y="2931244"/>
            <a:ext cx="871039" cy="69311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795804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007060"/>
            <a:ext cx="8229600" cy="5119104"/>
          </a:xfrm>
        </p:spPr>
        <p:txBody>
          <a:bodyPr/>
          <a:lstStyle/>
          <a:p>
            <a:pPr marL="0" indent="0">
              <a:buNone/>
            </a:pPr>
            <a:r>
              <a:rPr lang="es-CO" dirty="0"/>
              <a:t>El Modelo en Big Data:</a:t>
            </a:r>
          </a:p>
        </p:txBody>
      </p:sp>
      <p:sp>
        <p:nvSpPr>
          <p:cNvPr id="32" name="Flecha derecha 31"/>
          <p:cNvSpPr/>
          <p:nvPr/>
        </p:nvSpPr>
        <p:spPr>
          <a:xfrm>
            <a:off x="4318715" y="3010554"/>
            <a:ext cx="2319014" cy="47249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Datos agregados</a:t>
            </a:r>
            <a:endParaRPr lang="es-CO" dirty="0"/>
          </a:p>
        </p:txBody>
      </p:sp>
      <p:sp>
        <p:nvSpPr>
          <p:cNvPr id="2" name="Flecha derecha 1"/>
          <p:cNvSpPr/>
          <p:nvPr/>
        </p:nvSpPr>
        <p:spPr>
          <a:xfrm>
            <a:off x="1933832" y="2523346"/>
            <a:ext cx="1820401" cy="47249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usuarios</a:t>
            </a:r>
          </a:p>
        </p:txBody>
      </p:sp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4400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Inteligencia de Negocios</a:t>
            </a:r>
            <a:endParaRPr lang="es-CO" sz="2400" b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Cilindro 3"/>
          <p:cNvSpPr/>
          <p:nvPr/>
        </p:nvSpPr>
        <p:spPr>
          <a:xfrm>
            <a:off x="3675529" y="2397864"/>
            <a:ext cx="522933" cy="644531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Flecha derecha 18"/>
          <p:cNvSpPr/>
          <p:nvPr/>
        </p:nvSpPr>
        <p:spPr>
          <a:xfrm>
            <a:off x="1801678" y="2971093"/>
            <a:ext cx="2126258" cy="47249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productos</a:t>
            </a:r>
            <a:endParaRPr lang="es-CO" dirty="0"/>
          </a:p>
        </p:txBody>
      </p:sp>
      <p:sp>
        <p:nvSpPr>
          <p:cNvPr id="20" name="Cilindro 19"/>
          <p:cNvSpPr/>
          <p:nvPr/>
        </p:nvSpPr>
        <p:spPr>
          <a:xfrm>
            <a:off x="3849231" y="2845611"/>
            <a:ext cx="522933" cy="644531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Flecha derecha 20"/>
          <p:cNvSpPr/>
          <p:nvPr/>
        </p:nvSpPr>
        <p:spPr>
          <a:xfrm>
            <a:off x="1801677" y="3372282"/>
            <a:ext cx="2228831" cy="47249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ventas</a:t>
            </a:r>
            <a:endParaRPr lang="es-CO" dirty="0"/>
          </a:p>
        </p:txBody>
      </p:sp>
      <p:sp>
        <p:nvSpPr>
          <p:cNvPr id="22" name="Cilindro 21"/>
          <p:cNvSpPr/>
          <p:nvPr/>
        </p:nvSpPr>
        <p:spPr>
          <a:xfrm>
            <a:off x="3951804" y="3246800"/>
            <a:ext cx="522933" cy="644531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/>
          <p:cNvSpPr txBox="1"/>
          <p:nvPr/>
        </p:nvSpPr>
        <p:spPr>
          <a:xfrm>
            <a:off x="2075551" y="1967717"/>
            <a:ext cx="1453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Nuevos datos</a:t>
            </a:r>
          </a:p>
        </p:txBody>
      </p:sp>
      <p:sp>
        <p:nvSpPr>
          <p:cNvPr id="24" name="Flecha derecha 23"/>
          <p:cNvSpPr/>
          <p:nvPr/>
        </p:nvSpPr>
        <p:spPr>
          <a:xfrm rot="2157409">
            <a:off x="1477193" y="4074585"/>
            <a:ext cx="1836830" cy="47249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 err="1"/>
              <a:t>logs</a:t>
            </a:r>
            <a:endParaRPr lang="es-CO" dirty="0"/>
          </a:p>
        </p:txBody>
      </p:sp>
      <p:grpSp>
        <p:nvGrpSpPr>
          <p:cNvPr id="9" name="Grupo 8"/>
          <p:cNvGrpSpPr/>
          <p:nvPr/>
        </p:nvGrpSpPr>
        <p:grpSpPr>
          <a:xfrm>
            <a:off x="769274" y="2288260"/>
            <a:ext cx="1171254" cy="1567800"/>
            <a:chOff x="1991031" y="3947400"/>
            <a:chExt cx="1419989" cy="1745291"/>
          </a:xfrm>
        </p:grpSpPr>
        <p:sp>
          <p:nvSpPr>
            <p:cNvPr id="5" name="Rectángulo 4"/>
            <p:cNvSpPr/>
            <p:nvPr/>
          </p:nvSpPr>
          <p:spPr>
            <a:xfrm>
              <a:off x="2537717" y="4191856"/>
              <a:ext cx="873303" cy="15008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" name="Rectángulo 10"/>
            <p:cNvSpPr/>
            <p:nvPr/>
          </p:nvSpPr>
          <p:spPr>
            <a:xfrm>
              <a:off x="1991031" y="3947400"/>
              <a:ext cx="873303" cy="17452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2979506" y="4428162"/>
              <a:ext cx="308224" cy="277402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3" name="Rectángulo 12"/>
            <p:cNvSpPr/>
            <p:nvPr/>
          </p:nvSpPr>
          <p:spPr>
            <a:xfrm>
              <a:off x="2547992" y="4440458"/>
              <a:ext cx="308224" cy="277402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4" name="Rectángulo 13"/>
            <p:cNvSpPr/>
            <p:nvPr/>
          </p:nvSpPr>
          <p:spPr>
            <a:xfrm>
              <a:off x="2977794" y="4826832"/>
              <a:ext cx="308224" cy="277402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5" name="Rectángulo 14"/>
            <p:cNvSpPr/>
            <p:nvPr/>
          </p:nvSpPr>
          <p:spPr>
            <a:xfrm>
              <a:off x="2546280" y="4839128"/>
              <a:ext cx="308224" cy="277402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Rectángulo 15"/>
            <p:cNvSpPr/>
            <p:nvPr/>
          </p:nvSpPr>
          <p:spPr>
            <a:xfrm>
              <a:off x="2977794" y="5237798"/>
              <a:ext cx="308224" cy="277402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2546280" y="5250094"/>
              <a:ext cx="308224" cy="277402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27" name="CuadroTexto 26"/>
          <p:cNvSpPr txBox="1"/>
          <p:nvPr/>
        </p:nvSpPr>
        <p:spPr>
          <a:xfrm>
            <a:off x="2968089" y="5389513"/>
            <a:ext cx="2701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Se guardan todos los datos</a:t>
            </a:r>
          </a:p>
          <a:p>
            <a:r>
              <a:rPr lang="es-CO" dirty="0"/>
              <a:t>“Store-</a:t>
            </a:r>
            <a:r>
              <a:rPr lang="es-CO" dirty="0" err="1"/>
              <a:t>it</a:t>
            </a:r>
            <a:r>
              <a:rPr lang="es-CO" dirty="0"/>
              <a:t> </a:t>
            </a:r>
            <a:r>
              <a:rPr lang="es-CO" dirty="0" err="1"/>
              <a:t>all</a:t>
            </a:r>
            <a:r>
              <a:rPr lang="es-CO" dirty="0"/>
              <a:t>”</a:t>
            </a:r>
          </a:p>
        </p:txBody>
      </p:sp>
      <p:sp>
        <p:nvSpPr>
          <p:cNvPr id="17" name="Cubo 16"/>
          <p:cNvSpPr/>
          <p:nvPr/>
        </p:nvSpPr>
        <p:spPr>
          <a:xfrm>
            <a:off x="6519937" y="2645016"/>
            <a:ext cx="1017141" cy="1045720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Flecha derecha 35"/>
          <p:cNvSpPr/>
          <p:nvPr/>
        </p:nvSpPr>
        <p:spPr>
          <a:xfrm>
            <a:off x="3301613" y="4748515"/>
            <a:ext cx="1775436" cy="47249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 err="1"/>
              <a:t>logs</a:t>
            </a:r>
            <a:endParaRPr lang="es-CO" dirty="0"/>
          </a:p>
        </p:txBody>
      </p:sp>
      <p:sp>
        <p:nvSpPr>
          <p:cNvPr id="12" name="Esquina doblada 11"/>
          <p:cNvSpPr/>
          <p:nvPr/>
        </p:nvSpPr>
        <p:spPr>
          <a:xfrm>
            <a:off x="3036303" y="4629595"/>
            <a:ext cx="482885" cy="575300"/>
          </a:xfrm>
          <a:prstGeom prst="foldedCorner">
            <a:avLst>
              <a:gd name="adj" fmla="val 4007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23" name="Grupo 22"/>
          <p:cNvGrpSpPr/>
          <p:nvPr/>
        </p:nvGrpSpPr>
        <p:grpSpPr>
          <a:xfrm>
            <a:off x="4907622" y="4471912"/>
            <a:ext cx="827733" cy="949331"/>
            <a:chOff x="5000167" y="5070186"/>
            <a:chExt cx="827733" cy="949331"/>
          </a:xfrm>
        </p:grpSpPr>
        <p:sp>
          <p:nvSpPr>
            <p:cNvPr id="38" name="Cilindro 37"/>
            <p:cNvSpPr/>
            <p:nvPr/>
          </p:nvSpPr>
          <p:spPr>
            <a:xfrm>
              <a:off x="5000167" y="5070186"/>
              <a:ext cx="522933" cy="644531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9" name="Cilindro 38"/>
            <p:cNvSpPr/>
            <p:nvPr/>
          </p:nvSpPr>
          <p:spPr>
            <a:xfrm>
              <a:off x="5152567" y="5222586"/>
              <a:ext cx="522933" cy="644531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0" name="Cilindro 39"/>
            <p:cNvSpPr/>
            <p:nvPr/>
          </p:nvSpPr>
          <p:spPr>
            <a:xfrm>
              <a:off x="5304967" y="5374986"/>
              <a:ext cx="522933" cy="644531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</p:spTree>
    <p:extLst>
      <p:ext uri="{BB962C8B-B14F-4D97-AF65-F5344CB8AC3E}">
        <p14:creationId xmlns:p14="http://schemas.microsoft.com/office/powerpoint/2010/main" val="2370658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007060"/>
            <a:ext cx="8229600" cy="5119104"/>
          </a:xfrm>
        </p:spPr>
        <p:txBody>
          <a:bodyPr/>
          <a:lstStyle/>
          <a:p>
            <a:pPr marL="0" indent="0">
              <a:buNone/>
            </a:pPr>
            <a:r>
              <a:rPr lang="es-CO" dirty="0"/>
              <a:t>El Modelo en Big Data:</a:t>
            </a:r>
          </a:p>
        </p:txBody>
      </p:sp>
      <p:sp>
        <p:nvSpPr>
          <p:cNvPr id="32" name="Flecha derecha 31"/>
          <p:cNvSpPr/>
          <p:nvPr/>
        </p:nvSpPr>
        <p:spPr>
          <a:xfrm>
            <a:off x="4318715" y="3010554"/>
            <a:ext cx="2319014" cy="47249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Datos agregados</a:t>
            </a:r>
            <a:endParaRPr lang="es-CO" dirty="0"/>
          </a:p>
        </p:txBody>
      </p:sp>
      <p:sp>
        <p:nvSpPr>
          <p:cNvPr id="2" name="Flecha derecha 1"/>
          <p:cNvSpPr/>
          <p:nvPr/>
        </p:nvSpPr>
        <p:spPr>
          <a:xfrm>
            <a:off x="1933832" y="2523346"/>
            <a:ext cx="1820401" cy="47249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usuarios</a:t>
            </a:r>
          </a:p>
        </p:txBody>
      </p:sp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4400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Inteligencia de Negocios</a:t>
            </a:r>
            <a:endParaRPr lang="es-CO" sz="2400" b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Cilindro 3"/>
          <p:cNvSpPr/>
          <p:nvPr/>
        </p:nvSpPr>
        <p:spPr>
          <a:xfrm>
            <a:off x="3675529" y="2397864"/>
            <a:ext cx="522933" cy="644531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Flecha derecha 18"/>
          <p:cNvSpPr/>
          <p:nvPr/>
        </p:nvSpPr>
        <p:spPr>
          <a:xfrm>
            <a:off x="1801678" y="2971093"/>
            <a:ext cx="2126258" cy="47249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productos</a:t>
            </a:r>
            <a:endParaRPr lang="es-CO" dirty="0"/>
          </a:p>
        </p:txBody>
      </p:sp>
      <p:sp>
        <p:nvSpPr>
          <p:cNvPr id="20" name="Cilindro 19"/>
          <p:cNvSpPr/>
          <p:nvPr/>
        </p:nvSpPr>
        <p:spPr>
          <a:xfrm>
            <a:off x="3849231" y="2845611"/>
            <a:ext cx="522933" cy="644531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Flecha derecha 20"/>
          <p:cNvSpPr/>
          <p:nvPr/>
        </p:nvSpPr>
        <p:spPr>
          <a:xfrm>
            <a:off x="1801677" y="3372282"/>
            <a:ext cx="2228831" cy="47249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ventas</a:t>
            </a:r>
            <a:endParaRPr lang="es-CO" dirty="0"/>
          </a:p>
        </p:txBody>
      </p:sp>
      <p:sp>
        <p:nvSpPr>
          <p:cNvPr id="22" name="Cilindro 21"/>
          <p:cNvSpPr/>
          <p:nvPr/>
        </p:nvSpPr>
        <p:spPr>
          <a:xfrm>
            <a:off x="3951804" y="3246800"/>
            <a:ext cx="522933" cy="644531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/>
          <p:cNvSpPr txBox="1"/>
          <p:nvPr/>
        </p:nvSpPr>
        <p:spPr>
          <a:xfrm>
            <a:off x="2075551" y="1967717"/>
            <a:ext cx="1453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Nuevos datos</a:t>
            </a:r>
          </a:p>
        </p:txBody>
      </p:sp>
      <p:sp>
        <p:nvSpPr>
          <p:cNvPr id="24" name="Flecha derecha 23"/>
          <p:cNvSpPr/>
          <p:nvPr/>
        </p:nvSpPr>
        <p:spPr>
          <a:xfrm rot="2157409">
            <a:off x="1477193" y="4074585"/>
            <a:ext cx="1836830" cy="47249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 err="1"/>
              <a:t>logs</a:t>
            </a:r>
            <a:endParaRPr lang="es-CO" dirty="0"/>
          </a:p>
        </p:txBody>
      </p:sp>
      <p:grpSp>
        <p:nvGrpSpPr>
          <p:cNvPr id="9" name="Grupo 8"/>
          <p:cNvGrpSpPr/>
          <p:nvPr/>
        </p:nvGrpSpPr>
        <p:grpSpPr>
          <a:xfrm>
            <a:off x="769274" y="2288260"/>
            <a:ext cx="1171254" cy="1567800"/>
            <a:chOff x="1991031" y="3947400"/>
            <a:chExt cx="1419989" cy="1745291"/>
          </a:xfrm>
        </p:grpSpPr>
        <p:sp>
          <p:nvSpPr>
            <p:cNvPr id="5" name="Rectángulo 4"/>
            <p:cNvSpPr/>
            <p:nvPr/>
          </p:nvSpPr>
          <p:spPr>
            <a:xfrm>
              <a:off x="2537717" y="4191856"/>
              <a:ext cx="873303" cy="15008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" name="Rectángulo 10"/>
            <p:cNvSpPr/>
            <p:nvPr/>
          </p:nvSpPr>
          <p:spPr>
            <a:xfrm>
              <a:off x="1991031" y="3947400"/>
              <a:ext cx="873303" cy="17452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2979506" y="4428162"/>
              <a:ext cx="308224" cy="277402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3" name="Rectángulo 12"/>
            <p:cNvSpPr/>
            <p:nvPr/>
          </p:nvSpPr>
          <p:spPr>
            <a:xfrm>
              <a:off x="2547992" y="4440458"/>
              <a:ext cx="308224" cy="277402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4" name="Rectángulo 13"/>
            <p:cNvSpPr/>
            <p:nvPr/>
          </p:nvSpPr>
          <p:spPr>
            <a:xfrm>
              <a:off x="2977794" y="4826832"/>
              <a:ext cx="308224" cy="277402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5" name="Rectángulo 14"/>
            <p:cNvSpPr/>
            <p:nvPr/>
          </p:nvSpPr>
          <p:spPr>
            <a:xfrm>
              <a:off x="2546280" y="4839128"/>
              <a:ext cx="308224" cy="277402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Rectángulo 15"/>
            <p:cNvSpPr/>
            <p:nvPr/>
          </p:nvSpPr>
          <p:spPr>
            <a:xfrm>
              <a:off x="2977794" y="5237798"/>
              <a:ext cx="308224" cy="277402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2546280" y="5250094"/>
              <a:ext cx="308224" cy="277402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27" name="CuadroTexto 26"/>
          <p:cNvSpPr txBox="1"/>
          <p:nvPr/>
        </p:nvSpPr>
        <p:spPr>
          <a:xfrm>
            <a:off x="2968089" y="5400519"/>
            <a:ext cx="2701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Se guardan todos los datos</a:t>
            </a:r>
          </a:p>
          <a:p>
            <a:r>
              <a:rPr lang="es-CO" dirty="0"/>
              <a:t>“Store-</a:t>
            </a:r>
            <a:r>
              <a:rPr lang="es-CO" dirty="0" err="1"/>
              <a:t>it</a:t>
            </a:r>
            <a:r>
              <a:rPr lang="es-CO" dirty="0"/>
              <a:t> </a:t>
            </a:r>
            <a:r>
              <a:rPr lang="es-CO" dirty="0" err="1"/>
              <a:t>all</a:t>
            </a:r>
            <a:r>
              <a:rPr lang="es-CO" dirty="0"/>
              <a:t>”</a:t>
            </a:r>
          </a:p>
        </p:txBody>
      </p:sp>
      <p:sp>
        <p:nvSpPr>
          <p:cNvPr id="17" name="Cubo 16"/>
          <p:cNvSpPr/>
          <p:nvPr/>
        </p:nvSpPr>
        <p:spPr>
          <a:xfrm>
            <a:off x="6519937" y="2645016"/>
            <a:ext cx="1017141" cy="1045720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Flecha derecha 35"/>
          <p:cNvSpPr/>
          <p:nvPr/>
        </p:nvSpPr>
        <p:spPr>
          <a:xfrm>
            <a:off x="3301613" y="4748515"/>
            <a:ext cx="1775436" cy="47249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 err="1"/>
              <a:t>logs</a:t>
            </a:r>
            <a:endParaRPr lang="es-CO" dirty="0"/>
          </a:p>
        </p:txBody>
      </p:sp>
      <p:sp>
        <p:nvSpPr>
          <p:cNvPr id="12" name="Esquina doblada 11"/>
          <p:cNvSpPr/>
          <p:nvPr/>
        </p:nvSpPr>
        <p:spPr>
          <a:xfrm>
            <a:off x="3036303" y="4629595"/>
            <a:ext cx="482885" cy="575300"/>
          </a:xfrm>
          <a:prstGeom prst="foldedCorner">
            <a:avLst>
              <a:gd name="adj" fmla="val 4007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23" name="Grupo 22"/>
          <p:cNvGrpSpPr/>
          <p:nvPr/>
        </p:nvGrpSpPr>
        <p:grpSpPr>
          <a:xfrm>
            <a:off x="4907622" y="4471912"/>
            <a:ext cx="827733" cy="949331"/>
            <a:chOff x="5000167" y="5070186"/>
            <a:chExt cx="827733" cy="949331"/>
          </a:xfrm>
        </p:grpSpPr>
        <p:sp>
          <p:nvSpPr>
            <p:cNvPr id="38" name="Cilindro 37"/>
            <p:cNvSpPr/>
            <p:nvPr/>
          </p:nvSpPr>
          <p:spPr>
            <a:xfrm>
              <a:off x="5000167" y="5070186"/>
              <a:ext cx="522933" cy="644531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9" name="Cilindro 38"/>
            <p:cNvSpPr/>
            <p:nvPr/>
          </p:nvSpPr>
          <p:spPr>
            <a:xfrm>
              <a:off x="5152567" y="5222586"/>
              <a:ext cx="522933" cy="644531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0" name="Cilindro 39"/>
            <p:cNvSpPr/>
            <p:nvPr/>
          </p:nvSpPr>
          <p:spPr>
            <a:xfrm>
              <a:off x="5304967" y="5374986"/>
              <a:ext cx="522933" cy="644531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33" name="Flecha derecha 32"/>
          <p:cNvSpPr/>
          <p:nvPr/>
        </p:nvSpPr>
        <p:spPr>
          <a:xfrm rot="14474209">
            <a:off x="6596786" y="3781128"/>
            <a:ext cx="1289508" cy="472491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4" name="Flecha derecha 33"/>
          <p:cNvSpPr/>
          <p:nvPr/>
        </p:nvSpPr>
        <p:spPr>
          <a:xfrm rot="10596615">
            <a:off x="5632343" y="4740866"/>
            <a:ext cx="1522998" cy="472491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5" name="Elipse 24"/>
          <p:cNvSpPr/>
          <p:nvPr/>
        </p:nvSpPr>
        <p:spPr>
          <a:xfrm>
            <a:off x="6879958" y="4354991"/>
            <a:ext cx="1718173" cy="106189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Algoritmos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6145062" y="5421243"/>
            <a:ext cx="2784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Se procesan todos los datos</a:t>
            </a:r>
          </a:p>
        </p:txBody>
      </p:sp>
    </p:spTree>
    <p:extLst>
      <p:ext uri="{BB962C8B-B14F-4D97-AF65-F5344CB8AC3E}">
        <p14:creationId xmlns:p14="http://schemas.microsoft.com/office/powerpoint/2010/main" val="20868788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45" y="363053"/>
            <a:ext cx="8158855" cy="571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0630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2403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Aplicaciones</a:t>
            </a:r>
            <a:endParaRPr lang="es-CO" sz="2400" b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077" y="1007059"/>
            <a:ext cx="5940955" cy="529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143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2403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Aplicaciones</a:t>
            </a:r>
            <a:endParaRPr lang="es-CO" sz="2400" b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8665" y="1007058"/>
            <a:ext cx="5977467" cy="535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5108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2403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Aplicaciones</a:t>
            </a:r>
            <a:endParaRPr lang="es-CO" sz="2400" b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67" y="1483234"/>
            <a:ext cx="8791946" cy="400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940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10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4443547" y="2526685"/>
            <a:ext cx="4716016" cy="1308761"/>
          </a:xfrm>
          <a:prstGeom prst="rect">
            <a:avLst/>
          </a:prstGeom>
        </p:spPr>
      </p:pic>
      <p:sp>
        <p:nvSpPr>
          <p:cNvPr id="7" name="5 CuadroTexto"/>
          <p:cNvSpPr txBox="1"/>
          <p:nvPr/>
        </p:nvSpPr>
        <p:spPr>
          <a:xfrm>
            <a:off x="4546310" y="2642456"/>
            <a:ext cx="27783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Introducción </a:t>
            </a:r>
            <a:br>
              <a:rPr lang="es-CO" sz="32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r>
              <a:rPr lang="es-CO" sz="32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 Big Data</a:t>
            </a:r>
          </a:p>
        </p:txBody>
      </p:sp>
    </p:spTree>
    <p:extLst>
      <p:ext uri="{BB962C8B-B14F-4D97-AF65-F5344CB8AC3E}">
        <p14:creationId xmlns:p14="http://schemas.microsoft.com/office/powerpoint/2010/main" val="33736459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s-CO" sz="4400" dirty="0"/>
              <a:t>¿</a:t>
            </a:r>
            <a:r>
              <a:rPr lang="es-CO" sz="4400" b="1" dirty="0"/>
              <a:t>Big Data </a:t>
            </a:r>
            <a:r>
              <a:rPr lang="es-CO" sz="4400" dirty="0"/>
              <a:t>es lo mismo </a:t>
            </a:r>
            <a:br>
              <a:rPr lang="es-CO" sz="4400" dirty="0"/>
            </a:br>
            <a:r>
              <a:rPr lang="es-CO" sz="4400" dirty="0"/>
              <a:t>que </a:t>
            </a:r>
            <a:r>
              <a:rPr lang="es-CO" sz="4400" b="1" dirty="0"/>
              <a:t>Data </a:t>
            </a:r>
            <a:r>
              <a:rPr lang="es-CO" sz="4400" b="1" dirty="0" err="1"/>
              <a:t>Science</a:t>
            </a:r>
            <a:r>
              <a:rPr lang="es-CO" sz="4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491155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4201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 era del Data </a:t>
            </a:r>
            <a:r>
              <a:rPr lang="es-CO" sz="2800" b="1" dirty="0" err="1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Science</a:t>
            </a:r>
            <a:endParaRPr lang="es-CO" sz="2400" b="1" dirty="0">
              <a:solidFill>
                <a:prstClr val="white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/>
              <a:t>McKinsey</a:t>
            </a:r>
            <a:r>
              <a:rPr lang="es-ES" dirty="0"/>
              <a:t>, 2013</a:t>
            </a:r>
          </a:p>
          <a:p>
            <a:r>
              <a:rPr lang="es-ES" dirty="0"/>
              <a:t>La “ciencia de datos” será el catalizador número uno para el crecimiento económico</a:t>
            </a:r>
          </a:p>
          <a:p>
            <a:r>
              <a:rPr lang="es-ES" dirty="0"/>
              <a:t>Permitirá destilar valor y guiar la productividad a partir de montañas de datos.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137135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4201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 era del Data </a:t>
            </a:r>
            <a:r>
              <a:rPr lang="es-CO" sz="2800" b="1" dirty="0" err="1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Science</a:t>
            </a:r>
            <a:endParaRPr lang="es-CO" sz="2400" b="1" dirty="0">
              <a:solidFill>
                <a:prstClr val="white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CO" b="1" dirty="0"/>
              <a:t>Ciencia de Datos</a:t>
            </a:r>
          </a:p>
          <a:p>
            <a:r>
              <a:rPr lang="es-CO" dirty="0"/>
              <a:t>Una nueva profesión enfocada en el análisis de datos.</a:t>
            </a:r>
          </a:p>
          <a:p>
            <a:endParaRPr lang="es-CO" dirty="0"/>
          </a:p>
          <a:p>
            <a:r>
              <a:rPr lang="es-CO" dirty="0"/>
              <a:t>Técnicas y Teorías para el análisis de datos</a:t>
            </a:r>
          </a:p>
          <a:p>
            <a:r>
              <a:rPr lang="es-CO" dirty="0"/>
              <a:t>Combina conocimientos de Estadística, Aprendizaje de Máquina, Ciencias Sociales, Visualización e Ingeniería de Información y Software.</a:t>
            </a:r>
          </a:p>
        </p:txBody>
      </p:sp>
    </p:spTree>
    <p:extLst>
      <p:ext uri="{BB962C8B-B14F-4D97-AF65-F5344CB8AC3E}">
        <p14:creationId xmlns:p14="http://schemas.microsoft.com/office/powerpoint/2010/main" val="11314002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4201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 era del Data </a:t>
            </a:r>
            <a:r>
              <a:rPr lang="es-CO" sz="2800" b="1" dirty="0" err="1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Science</a:t>
            </a:r>
            <a:endParaRPr lang="es-CO" sz="2400" b="1" dirty="0">
              <a:solidFill>
                <a:prstClr val="white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CO" b="1" dirty="0"/>
              <a:t>Preguntas en Ciencia de Datos</a:t>
            </a:r>
          </a:p>
          <a:p>
            <a:pPr marL="0" indent="0">
              <a:buNone/>
            </a:pPr>
            <a:endParaRPr lang="es-CO" b="1" dirty="0"/>
          </a:p>
          <a:p>
            <a:r>
              <a:rPr lang="es-CO" b="1" dirty="0"/>
              <a:t>Clasificación: </a:t>
            </a:r>
            <a:r>
              <a:rPr lang="es-CO" dirty="0"/>
              <a:t>¿Es esto A o B?</a:t>
            </a:r>
          </a:p>
          <a:p>
            <a:r>
              <a:rPr lang="es-CO" b="1" dirty="0"/>
              <a:t>Detección de Anomalías: </a:t>
            </a:r>
            <a:r>
              <a:rPr lang="es-CO" dirty="0"/>
              <a:t>¿Hay algo extraño?</a:t>
            </a:r>
          </a:p>
          <a:p>
            <a:r>
              <a:rPr lang="es-CO" b="1" dirty="0"/>
              <a:t>Regresión: </a:t>
            </a:r>
            <a:r>
              <a:rPr lang="es-CO" dirty="0"/>
              <a:t>¿Cuánto valdrá X?</a:t>
            </a:r>
          </a:p>
          <a:p>
            <a:r>
              <a:rPr lang="es-CO" b="1" dirty="0" err="1"/>
              <a:t>Clustering</a:t>
            </a:r>
            <a:r>
              <a:rPr lang="es-CO" b="1" dirty="0"/>
              <a:t>:</a:t>
            </a:r>
            <a:r>
              <a:rPr lang="es-CO" dirty="0"/>
              <a:t> ¿Qué cosas son similares? ¿Cómo están organizados?</a:t>
            </a:r>
          </a:p>
          <a:p>
            <a:r>
              <a:rPr lang="es-CO" b="1" dirty="0"/>
              <a:t>Aprendizaje Reforzado: </a:t>
            </a:r>
            <a:r>
              <a:rPr lang="es-CO" dirty="0"/>
              <a:t>¿Qué hago ahora?</a:t>
            </a:r>
          </a:p>
          <a:p>
            <a:pPr marL="0" indent="0">
              <a:buNone/>
            </a:pP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711777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4201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 era del Data </a:t>
            </a:r>
            <a:r>
              <a:rPr lang="es-CO" sz="2800" b="1" dirty="0" err="1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Science</a:t>
            </a:r>
            <a:endParaRPr lang="es-CO" sz="2400" b="1" dirty="0">
              <a:solidFill>
                <a:prstClr val="white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11578"/>
            <a:ext cx="9144000" cy="435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135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s-CO" sz="4400" dirty="0"/>
              <a:t>¿Para que están usando </a:t>
            </a:r>
            <a:br>
              <a:rPr lang="es-CO" sz="4400" dirty="0"/>
            </a:br>
            <a:r>
              <a:rPr lang="es-CO" sz="4400" b="1" dirty="0"/>
              <a:t>Big Data </a:t>
            </a:r>
            <a:r>
              <a:rPr lang="es-CO" sz="4400" dirty="0"/>
              <a:t>las empresas?</a:t>
            </a:r>
          </a:p>
        </p:txBody>
      </p:sp>
    </p:spTree>
    <p:extLst>
      <p:ext uri="{BB962C8B-B14F-4D97-AF65-F5344CB8AC3E}">
        <p14:creationId xmlns:p14="http://schemas.microsoft.com/office/powerpoint/2010/main" val="12710201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348" y="12194"/>
            <a:ext cx="3810533" cy="684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916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674" y="7708"/>
            <a:ext cx="4154135" cy="685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719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196" y="0"/>
            <a:ext cx="391222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8066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s-CO" sz="4400" dirty="0"/>
              <a:t>¿Cómo empezar con </a:t>
            </a:r>
            <a:br>
              <a:rPr lang="es-CO" sz="4400" dirty="0"/>
            </a:br>
            <a:r>
              <a:rPr lang="es-CO" sz="4400" b="1" dirty="0"/>
              <a:t>Big Data y Data </a:t>
            </a:r>
            <a:r>
              <a:rPr lang="es-CO" sz="4400" b="1" dirty="0" err="1"/>
              <a:t>Science</a:t>
            </a:r>
            <a:r>
              <a:rPr lang="es-CO" sz="4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9736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1822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Objetivos</a:t>
            </a:r>
            <a:endParaRPr lang="es-CO" sz="2400" b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s-ES" sz="2400" dirty="0"/>
              <a:t>Al culminar este módulo:</a:t>
            </a:r>
          </a:p>
          <a:p>
            <a:r>
              <a:rPr lang="es-ES" sz="2400" dirty="0"/>
              <a:t>Describir las aplicaciones de Big Data empleando problemas reales y aproximaciones existentes.</a:t>
            </a:r>
          </a:p>
          <a:p>
            <a:r>
              <a:rPr lang="es-ES" sz="2400" dirty="0"/>
              <a:t>Explicar las “V” de Big Data y por qué cada una de ellas impacta los procesos de recolección, almacenamiento, análisis y reporte.</a:t>
            </a:r>
          </a:p>
        </p:txBody>
      </p:sp>
    </p:spTree>
    <p:extLst>
      <p:ext uri="{BB962C8B-B14F-4D97-AF65-F5344CB8AC3E}">
        <p14:creationId xmlns:p14="http://schemas.microsoft.com/office/powerpoint/2010/main" val="28804723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3" y="1421460"/>
            <a:ext cx="9071957" cy="378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891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6182"/>
            <a:ext cx="9128760" cy="41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3372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3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174115" y="460028"/>
            <a:ext cx="3881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Educarse en Big Data</a:t>
            </a:r>
            <a:endParaRPr lang="es-CO" sz="2400" b="1" dirty="0">
              <a:solidFill>
                <a:prstClr val="white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81" y="1007059"/>
            <a:ext cx="8119984" cy="5130831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619281" y="6199444"/>
            <a:ext cx="310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hlinkClick r:id="rId4"/>
              </a:rPr>
              <a:t>https://bigdatauniversity.com/</a:t>
            </a:r>
            <a:r>
              <a:rPr lang="es-C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40686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81" y="1007059"/>
            <a:ext cx="8119984" cy="5130831"/>
          </a:xfrm>
          <a:prstGeom prst="rect">
            <a:avLst/>
          </a:prstGeom>
        </p:spPr>
      </p:pic>
      <p:pic>
        <p:nvPicPr>
          <p:cNvPr id="4" name="13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174115" y="460028"/>
            <a:ext cx="3881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Educarse en Big Data</a:t>
            </a:r>
            <a:endParaRPr lang="es-CO" sz="2400" b="1" dirty="0">
              <a:solidFill>
                <a:prstClr val="white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619281" y="6273585"/>
            <a:ext cx="4978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hlinkClick r:id="rId4"/>
              </a:rPr>
              <a:t>https://www.coursera.org/specializations/big-data</a:t>
            </a:r>
            <a:r>
              <a:rPr lang="es-C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65633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81" y="1007059"/>
            <a:ext cx="8119984" cy="5130831"/>
          </a:xfrm>
          <a:prstGeom prst="rect">
            <a:avLst/>
          </a:prstGeom>
        </p:spPr>
      </p:pic>
      <p:pic>
        <p:nvPicPr>
          <p:cNvPr id="4" name="13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174115" y="460028"/>
            <a:ext cx="3881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Educarse en Big Data</a:t>
            </a:r>
            <a:endParaRPr lang="es-CO" sz="2400" b="1" dirty="0">
              <a:solidFill>
                <a:prstClr val="white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619281" y="6229176"/>
            <a:ext cx="6667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hlinkClick r:id="rId4"/>
              </a:rPr>
              <a:t>https://www.edx.org/course/subject/data-analysis-statistics/big-data</a:t>
            </a:r>
            <a:r>
              <a:rPr lang="es-C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61190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82" y="1007060"/>
            <a:ext cx="8119984" cy="5070792"/>
          </a:xfrm>
          <a:prstGeom prst="rect">
            <a:avLst/>
          </a:prstGeom>
        </p:spPr>
      </p:pic>
      <p:pic>
        <p:nvPicPr>
          <p:cNvPr id="4" name="13 Imagen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174115" y="460028"/>
            <a:ext cx="3881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Educarse en Big Data</a:t>
            </a:r>
            <a:endParaRPr lang="es-CO" sz="2400" b="1" dirty="0">
              <a:solidFill>
                <a:prstClr val="white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619282" y="6204463"/>
            <a:ext cx="3496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hlinkClick r:id="rId5"/>
              </a:rPr>
              <a:t>http://www.oreilly.com/data/free/</a:t>
            </a:r>
            <a:r>
              <a:rPr lang="es-C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90260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¿</a:t>
            </a:r>
            <a:r>
              <a:rPr lang="en-US" b="1" dirty="0" err="1"/>
              <a:t>Preguntas</a:t>
            </a:r>
            <a:r>
              <a:rPr lang="en-US" b="1" dirty="0"/>
              <a:t>?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546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868144" y="2996952"/>
            <a:ext cx="19442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4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xxxxxx</a:t>
            </a:r>
            <a:endParaRPr kumimoji="0" lang="es-CO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Tel. (571) </a:t>
            </a:r>
            <a:r>
              <a:rPr kumimoji="0" lang="es-CO" sz="1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xxxxxx</a:t>
            </a:r>
            <a:endParaRPr kumimoji="0" lang="es-CO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Dirección </a:t>
            </a:r>
            <a:r>
              <a:rPr kumimoji="0" lang="es-CO" sz="1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xxxxx</a:t>
            </a:r>
            <a:endParaRPr kumimoji="0" lang="es-CO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Bogotá, Colombia</a:t>
            </a:r>
          </a:p>
        </p:txBody>
      </p:sp>
      <p:cxnSp>
        <p:nvCxnSpPr>
          <p:cNvPr id="4" name="Conector recto 3"/>
          <p:cNvCxnSpPr/>
          <p:nvPr/>
        </p:nvCxnSpPr>
        <p:spPr>
          <a:xfrm>
            <a:off x="5868144" y="3068960"/>
            <a:ext cx="0" cy="95410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7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s-CO" sz="4400" dirty="0"/>
              <a:t>¿</a:t>
            </a:r>
            <a:r>
              <a:rPr lang="es-CO" sz="4400" b="1" dirty="0"/>
              <a:t>Cuántos datos </a:t>
            </a:r>
            <a:r>
              <a:rPr lang="es-CO" sz="4400" dirty="0"/>
              <a:t>manejamos en la actualidad?</a:t>
            </a:r>
          </a:p>
          <a:p>
            <a:pPr marL="0" indent="0" algn="ctr">
              <a:buNone/>
            </a:pPr>
            <a:endParaRPr lang="es-CO" sz="2400" dirty="0"/>
          </a:p>
          <a:p>
            <a:pPr marL="0" indent="0" algn="ctr">
              <a:buNone/>
            </a:pPr>
            <a:r>
              <a:rPr lang="es-CO" sz="4400" dirty="0"/>
              <a:t>¿</a:t>
            </a:r>
            <a:r>
              <a:rPr lang="es-CO" sz="4400" b="1" dirty="0"/>
              <a:t>Son suficientes </a:t>
            </a:r>
            <a:r>
              <a:rPr lang="es-CO" sz="4400" dirty="0"/>
              <a:t>las tecnologías “tradicionales”?</a:t>
            </a:r>
          </a:p>
        </p:txBody>
      </p:sp>
    </p:spTree>
    <p:extLst>
      <p:ext uri="{BB962C8B-B14F-4D97-AF65-F5344CB8AC3E}">
        <p14:creationId xmlns:p14="http://schemas.microsoft.com/office/powerpoint/2010/main" val="2867364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3021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Algunos Hechos</a:t>
            </a:r>
            <a:endParaRPr lang="es-CO" sz="2400" b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12"/>
          <p:cNvSpPr/>
          <p:nvPr/>
        </p:nvSpPr>
        <p:spPr>
          <a:xfrm>
            <a:off x="1828800" y="1120911"/>
            <a:ext cx="5400600" cy="5112568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9" name="Rectangle 13"/>
          <p:cNvSpPr/>
          <p:nvPr/>
        </p:nvSpPr>
        <p:spPr>
          <a:xfrm>
            <a:off x="2291554" y="1262888"/>
            <a:ext cx="4572000" cy="4970591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s-CO" sz="3200" b="1" dirty="0">
                <a:latin typeface="Arial"/>
                <a:cs typeface="Arial"/>
              </a:rPr>
              <a:t>Cada minuto enviamos 204 millones de correos, generamos 1.8 millones de “</a:t>
            </a:r>
            <a:r>
              <a:rPr lang="es-CO" sz="3200" b="1" dirty="0" err="1">
                <a:latin typeface="Arial"/>
                <a:cs typeface="Arial"/>
              </a:rPr>
              <a:t>likes</a:t>
            </a:r>
            <a:r>
              <a:rPr lang="es-CO" sz="3200" b="1" dirty="0">
                <a:latin typeface="Arial"/>
                <a:cs typeface="Arial"/>
              </a:rPr>
              <a:t>” en Facebook, enviamos 278 mil Tweets, y subimos 200,000 fotos a Facebook. </a:t>
            </a:r>
          </a:p>
          <a:p>
            <a:pPr lvl="0" algn="ctr"/>
            <a:endParaRPr lang="en-GB" sz="900" b="1" dirty="0">
              <a:latin typeface="Arial"/>
              <a:cs typeface="Arial"/>
            </a:endParaRPr>
          </a:p>
          <a:p>
            <a:pPr lvl="0" algn="ctr"/>
            <a:r>
              <a:rPr lang="en-GB" sz="2000" b="1" u="sng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Source</a:t>
            </a:r>
            <a:endParaRPr lang="en-GB" sz="2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5546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3021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Algunos Hechos</a:t>
            </a:r>
            <a:endParaRPr lang="es-CO" sz="2400" b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12"/>
          <p:cNvSpPr/>
          <p:nvPr/>
        </p:nvSpPr>
        <p:spPr>
          <a:xfrm>
            <a:off x="1828800" y="1120911"/>
            <a:ext cx="5400600" cy="5112568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9" name="Rectangle 13"/>
          <p:cNvSpPr/>
          <p:nvPr/>
        </p:nvSpPr>
        <p:spPr>
          <a:xfrm>
            <a:off x="2291554" y="1916031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s-CO" sz="3200" b="1" dirty="0">
                <a:latin typeface="Arial"/>
                <a:cs typeface="Arial"/>
              </a:rPr>
              <a:t>Cerca de 100 horas</a:t>
            </a:r>
            <a:br>
              <a:rPr lang="es-CO" sz="3200" b="1" dirty="0">
                <a:latin typeface="Arial"/>
                <a:cs typeface="Arial"/>
              </a:rPr>
            </a:br>
            <a:r>
              <a:rPr lang="es-CO" sz="3200" b="1" dirty="0">
                <a:latin typeface="Arial"/>
                <a:cs typeface="Arial"/>
              </a:rPr>
              <a:t> de video son subidas a YouTube cada minuto. Tomaría 15 años ver cada video subido por los usuarios en un día. </a:t>
            </a:r>
          </a:p>
          <a:p>
            <a:pPr lvl="0" algn="ctr"/>
            <a:endParaRPr lang="en-GB" sz="800" b="1" dirty="0">
              <a:solidFill>
                <a:srgbClr val="FFFFFF"/>
              </a:solidFill>
              <a:latin typeface="Arial"/>
              <a:cs typeface="Arial"/>
            </a:endParaRPr>
          </a:p>
          <a:p>
            <a:pPr lvl="0" algn="ctr"/>
            <a:r>
              <a:rPr lang="en-GB" sz="2000" b="1" u="sng" dirty="0">
                <a:latin typeface="Arial"/>
                <a:cs typeface="Arial"/>
                <a:hlinkClick r:id="rId4"/>
              </a:rPr>
              <a:t>Source</a:t>
            </a:r>
            <a:endParaRPr lang="en-GB" sz="20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79956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 Classic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10631</TotalTime>
  <Words>1507</Words>
  <Application>Microsoft Office PowerPoint</Application>
  <PresentationFormat>Presentación en pantalla (4:3)</PresentationFormat>
  <Paragraphs>362</Paragraphs>
  <Slides>67</Slides>
  <Notes>51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67</vt:i4>
      </vt:variant>
    </vt:vector>
  </HeadingPairs>
  <TitlesOfParts>
    <vt:vector size="74" baseType="lpstr">
      <vt:lpstr>MS PGothic</vt:lpstr>
      <vt:lpstr>MS PGothic</vt:lpstr>
      <vt:lpstr>Arial</vt:lpstr>
      <vt:lpstr>Calibri</vt:lpstr>
      <vt:lpstr>Verdana</vt:lpstr>
      <vt:lpstr>Tema de Office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¿Preguntas?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Mateo</dc:creator>
  <cp:lastModifiedBy>Jaime Alberto Chavarriaga Lozano</cp:lastModifiedBy>
  <cp:revision>1237</cp:revision>
  <cp:lastPrinted>2015-06-10T20:55:10Z</cp:lastPrinted>
  <dcterms:created xsi:type="dcterms:W3CDTF">2013-10-02T11:32:45Z</dcterms:created>
  <dcterms:modified xsi:type="dcterms:W3CDTF">2016-11-22T11:50:00Z</dcterms:modified>
</cp:coreProperties>
</file>